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Roboto"/>
      <p:regular r:id="rId53"/>
      <p:bold r:id="rId54"/>
      <p:italic r:id="rId55"/>
      <p:boldItalic r:id="rId56"/>
    </p:embeddedFont>
    <p:embeddedFont>
      <p:font typeface="IBM Plex Mono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h5RS7gOaoNzfG/dd9YzP+xhiq+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IBMPlexMonoSemiBol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IBMPlexMonoSemiBold-italic.fntdata"/><Relationship Id="rId14" Type="http://schemas.openxmlformats.org/officeDocument/2006/relationships/slide" Target="slides/slide9.xml"/><Relationship Id="rId58"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4" name="Google Shape;27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github.com/ArturWyszomirski/Coursera/blob/main/Capstone/Week_1/labs-jupyter-spacex-Data%20wrangling_solved.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github.com/ArturWyszomirski/Coursera/blob/main/Capstone/Week_2/jupyter-labs-eda-dataviz_solved.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github.com/ArturWyszomirski/Coursera/blob/main/Capstone/Week_2/jupyter-labs-eda-sql-coursera_sqllite_solved.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github.com/ArturWyszomirski/Coursera/blob/main/Capstone/Week_3/lab_jupyter_launch_site_location_solved.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s://github.com/ArturWyszomirski/Coursera/blob/main/Capstone/Week_3/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hyperlink" Target="https://github.com/ArturWyszomirski/Coursera/blob/main/Capstone/Week_4/SpaceX_Machine_Learning_Prediction_Part_5.jupyterlite_solved.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hyperlink" Target="https://github.com/ArturWyszomirski/Coursera/tree/main/Capstone" TargetMode="External"/><Relationship Id="rId5" Type="http://schemas.openxmlformats.org/officeDocument/2006/relationships/hyperlink" Target="https://github.com/ArturWyszomirski/Coursera/blob/main/Capstone/Week_3/lab_jupyter_launch_site_location_solved.ipynb" TargetMode="External"/><Relationship Id="rId6" Type="http://schemas.openxmlformats.org/officeDocument/2006/relationships/hyperlink" Target="https://github.com/ArturWyszomirski/Coursera/blob/main/Capstone/Week_3/spacex_dash_app.py" TargetMode="External"/><Relationship Id="rId7" Type="http://schemas.openxmlformats.org/officeDocument/2006/relationships/hyperlink" Target="https://github.com/ArturWyszomirski/Coursera/blob/main/Capstone/Week_4/SpaceX_Machine_Learning_Prediction_Part_5.jupyterlite_solved.ipyn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hyperlink" Target="https://api.spacexdata.com/v4/launches/past" TargetMode="External"/><Relationship Id="rId9"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api.spacexdata.com/v4/rockets/" TargetMode="External"/><Relationship Id="rId6" Type="http://schemas.openxmlformats.org/officeDocument/2006/relationships/hyperlink" Target="https://api.spacexdata.com/v4/launchpads/" TargetMode="External"/><Relationship Id="rId7" Type="http://schemas.openxmlformats.org/officeDocument/2006/relationships/hyperlink" Target="https://api.spacexdata.com/v4/payloads/" TargetMode="External"/><Relationship Id="rId8" Type="http://schemas.openxmlformats.org/officeDocument/2006/relationships/hyperlink" Target="https://api.spacexdata.com/v4/cor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github.com/ArturWyszomirski/Coursera/blob/main/Capstone/Week_1/jupyter-labs-spacex-data-collection-api_solved.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s://github.com/ArturWyszomirski/Coursera/blob/main/Capstone/Week_1/jupyter-labs-webscraping_partialy_solved.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Artur Wyszomirski</a:t>
            </a:r>
            <a:endParaRPr/>
          </a:p>
          <a:p>
            <a:pPr indent="0" lvl="0" marL="0" marR="0" rtl="0" algn="l">
              <a:spcBef>
                <a:spcPts val="0"/>
              </a:spcBef>
              <a:spcAft>
                <a:spcPts val="0"/>
              </a:spcAft>
              <a:buNone/>
            </a:pPr>
            <a:r>
              <a:rPr lang="en-US" sz="1800">
                <a:solidFill>
                  <a:schemeClr val="lt2"/>
                </a:solidFill>
              </a:rPr>
              <a:t>10.08.2023</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204" name="Google Shape;204;p10"/>
          <p:cNvSpPr txBox="1"/>
          <p:nvPr>
            <p:ph idx="1" type="body"/>
          </p:nvPr>
        </p:nvSpPr>
        <p:spPr>
          <a:xfrm>
            <a:off x="770000" y="570757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https://github.com/ArturWyszomirski/Coursera/blob/main/Capstone/Week_1/labs-jupyter-spacex-Data%20wrangling_solved.ipynb</a:t>
            </a:r>
            <a:r>
              <a:rPr lang="en-US" sz="2200">
                <a:solidFill>
                  <a:schemeClr val="dk1"/>
                </a:solidFill>
              </a:rPr>
              <a:t> </a:t>
            </a:r>
            <a:r>
              <a:rPr lang="en-US" sz="2200">
                <a:solidFill>
                  <a:schemeClr val="dk1"/>
                </a:solidFill>
              </a:rPr>
              <a:t> </a:t>
            </a:r>
            <a:endParaRPr sz="2200">
              <a:solidFill>
                <a:schemeClr val="dk1"/>
              </a:solidFill>
            </a:endParaRPr>
          </a:p>
        </p:txBody>
      </p:sp>
      <p:grpSp>
        <p:nvGrpSpPr>
          <p:cNvPr id="205" name="Google Shape;205;p10"/>
          <p:cNvGrpSpPr/>
          <p:nvPr/>
        </p:nvGrpSpPr>
        <p:grpSpPr>
          <a:xfrm>
            <a:off x="8339146" y="1757480"/>
            <a:ext cx="3472609" cy="3280318"/>
            <a:chOff x="6254516" y="1318143"/>
            <a:chExt cx="2604522" cy="2460300"/>
          </a:xfrm>
        </p:grpSpPr>
        <p:sp>
          <p:nvSpPr>
            <p:cNvPr id="206" name="Google Shape;206;p10"/>
            <p:cNvSpPr/>
            <p:nvPr/>
          </p:nvSpPr>
          <p:spPr>
            <a:xfrm rot="2700000">
              <a:off x="7239866" y="1053398"/>
              <a:ext cx="489601" cy="2989789"/>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10"/>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307BF3"/>
                  </a:solidFill>
                  <a:latin typeface="Roboto"/>
                  <a:ea typeface="Roboto"/>
                  <a:cs typeface="Roboto"/>
                  <a:sym typeface="Roboto"/>
                </a:rPr>
                <a:t>5</a:t>
              </a:r>
              <a:endParaRPr b="1" sz="1200">
                <a:solidFill>
                  <a:srgbClr val="307BF3"/>
                </a:solidFill>
                <a:latin typeface="Roboto"/>
                <a:ea typeface="Roboto"/>
                <a:cs typeface="Roboto"/>
                <a:sym typeface="Roboto"/>
              </a:endParaRPr>
            </a:p>
          </p:txBody>
        </p:sp>
        <p:sp>
          <p:nvSpPr>
            <p:cNvPr id="208" name="Google Shape;208;p10"/>
            <p:cNvSpPr txBox="1"/>
            <p:nvPr/>
          </p:nvSpPr>
          <p:spPr>
            <a:xfrm rot="-2700000">
              <a:off x="6375763" y="2297099"/>
              <a:ext cx="2378424"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Export data to CSV file</a:t>
              </a:r>
              <a:endParaRPr b="1" sz="1500">
                <a:solidFill>
                  <a:srgbClr val="FFFFFF"/>
                </a:solidFill>
                <a:latin typeface="Roboto"/>
                <a:ea typeface="Roboto"/>
                <a:cs typeface="Roboto"/>
                <a:sym typeface="Roboto"/>
              </a:endParaRPr>
            </a:p>
          </p:txBody>
        </p:sp>
        <p:sp>
          <p:nvSpPr>
            <p:cNvPr id="209" name="Google Shape;209;p10"/>
            <p:cNvSpPr txBox="1"/>
            <p:nvPr/>
          </p:nvSpPr>
          <p:spPr>
            <a:xfrm rot="-2700000">
              <a:off x="678835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210" name="Google Shape;210;p10"/>
          <p:cNvGrpSpPr/>
          <p:nvPr/>
        </p:nvGrpSpPr>
        <p:grpSpPr>
          <a:xfrm>
            <a:off x="6348398" y="1757480"/>
            <a:ext cx="3472609" cy="3280318"/>
            <a:chOff x="4761418" y="1318143"/>
            <a:chExt cx="2604522" cy="2460300"/>
          </a:xfrm>
        </p:grpSpPr>
        <p:sp>
          <p:nvSpPr>
            <p:cNvPr id="211" name="Google Shape;211;p10"/>
            <p:cNvSpPr/>
            <p:nvPr/>
          </p:nvSpPr>
          <p:spPr>
            <a:xfrm rot="2700000">
              <a:off x="5746767" y="1053398"/>
              <a:ext cx="489601" cy="2989789"/>
            </a:xfrm>
            <a:prstGeom prst="roundRect">
              <a:avLst>
                <a:gd fmla="val 50000" name="adj"/>
              </a:avLst>
            </a:prstGeom>
            <a:solidFill>
              <a:srgbClr val="0E65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10"/>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E65F0"/>
                  </a:solidFill>
                  <a:latin typeface="Roboto"/>
                  <a:ea typeface="Roboto"/>
                  <a:cs typeface="Roboto"/>
                  <a:sym typeface="Roboto"/>
                </a:rPr>
                <a:t>4</a:t>
              </a:r>
              <a:endParaRPr b="1" sz="1200">
                <a:solidFill>
                  <a:srgbClr val="0E65F0"/>
                </a:solidFill>
                <a:latin typeface="Roboto"/>
                <a:ea typeface="Roboto"/>
                <a:cs typeface="Roboto"/>
                <a:sym typeface="Roboto"/>
              </a:endParaRPr>
            </a:p>
          </p:txBody>
        </p:sp>
        <p:sp>
          <p:nvSpPr>
            <p:cNvPr id="213" name="Google Shape;213;p10"/>
            <p:cNvSpPr txBox="1"/>
            <p:nvPr/>
          </p:nvSpPr>
          <p:spPr>
            <a:xfrm rot="-2700000">
              <a:off x="48964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chemeClr val="lt1"/>
                  </a:solidFill>
                  <a:latin typeface="Roboto"/>
                  <a:ea typeface="Roboto"/>
                  <a:cs typeface="Roboto"/>
                  <a:sym typeface="Roboto"/>
                </a:rPr>
                <a:t>Add column with launch outcome</a:t>
              </a:r>
              <a:endParaRPr b="1" sz="1500">
                <a:solidFill>
                  <a:srgbClr val="FFFFFF"/>
                </a:solidFill>
                <a:latin typeface="Roboto"/>
                <a:ea typeface="Roboto"/>
                <a:cs typeface="Roboto"/>
                <a:sym typeface="Roboto"/>
              </a:endParaRPr>
            </a:p>
          </p:txBody>
        </p:sp>
        <p:sp>
          <p:nvSpPr>
            <p:cNvPr id="214" name="Google Shape;214;p10"/>
            <p:cNvSpPr txBox="1"/>
            <p:nvPr/>
          </p:nvSpPr>
          <p:spPr>
            <a:xfrm rot="-2700000">
              <a:off x="5295260"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215" name="Google Shape;215;p10"/>
          <p:cNvGrpSpPr/>
          <p:nvPr/>
        </p:nvGrpSpPr>
        <p:grpSpPr>
          <a:xfrm>
            <a:off x="4359559" y="1757480"/>
            <a:ext cx="3472609" cy="3280318"/>
            <a:chOff x="3269751" y="1318143"/>
            <a:chExt cx="2604522" cy="2460300"/>
          </a:xfrm>
        </p:grpSpPr>
        <p:sp>
          <p:nvSpPr>
            <p:cNvPr id="216" name="Google Shape;216;p10"/>
            <p:cNvSpPr/>
            <p:nvPr/>
          </p:nvSpPr>
          <p:spPr>
            <a:xfrm rot="2700000">
              <a:off x="4255100" y="1053398"/>
              <a:ext cx="489601" cy="2989789"/>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0"/>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D5DDF"/>
                  </a:solidFill>
                  <a:latin typeface="Roboto"/>
                  <a:ea typeface="Roboto"/>
                  <a:cs typeface="Roboto"/>
                  <a:sym typeface="Roboto"/>
                </a:rPr>
                <a:t>3</a:t>
              </a:r>
              <a:endParaRPr b="1" sz="1200">
                <a:solidFill>
                  <a:srgbClr val="0D5DDF"/>
                </a:solidFill>
                <a:latin typeface="Roboto"/>
                <a:ea typeface="Roboto"/>
                <a:cs typeface="Roboto"/>
                <a:sym typeface="Roboto"/>
              </a:endParaRPr>
            </a:p>
          </p:txBody>
        </p:sp>
        <p:sp>
          <p:nvSpPr>
            <p:cNvPr id="218" name="Google Shape;218;p10"/>
            <p:cNvSpPr txBox="1"/>
            <p:nvPr/>
          </p:nvSpPr>
          <p:spPr>
            <a:xfrm rot="-2700000">
              <a:off x="34047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chemeClr val="lt1"/>
                  </a:solidFill>
                  <a:latin typeface="Roboto"/>
                  <a:ea typeface="Roboto"/>
                  <a:cs typeface="Roboto"/>
                  <a:sym typeface="Roboto"/>
                </a:rPr>
                <a:t>Define launch outcomes</a:t>
              </a:r>
              <a:endParaRPr b="1" sz="1500">
                <a:solidFill>
                  <a:srgbClr val="FFFFFF"/>
                </a:solidFill>
                <a:latin typeface="Roboto"/>
                <a:ea typeface="Roboto"/>
                <a:cs typeface="Roboto"/>
                <a:sym typeface="Roboto"/>
              </a:endParaRPr>
            </a:p>
          </p:txBody>
        </p:sp>
        <p:sp>
          <p:nvSpPr>
            <p:cNvPr id="219" name="Google Shape;219;p10"/>
            <p:cNvSpPr txBox="1"/>
            <p:nvPr/>
          </p:nvSpPr>
          <p:spPr>
            <a:xfrm rot="-2700000">
              <a:off x="3803593"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220" name="Google Shape;220;p10"/>
          <p:cNvGrpSpPr/>
          <p:nvPr/>
        </p:nvGrpSpPr>
        <p:grpSpPr>
          <a:xfrm>
            <a:off x="2368775" y="1757480"/>
            <a:ext cx="3472609" cy="3280318"/>
            <a:chOff x="1776626" y="1318143"/>
            <a:chExt cx="2604522" cy="2460300"/>
          </a:xfrm>
        </p:grpSpPr>
        <p:grpSp>
          <p:nvGrpSpPr>
            <p:cNvPr id="221" name="Google Shape;221;p10"/>
            <p:cNvGrpSpPr/>
            <p:nvPr/>
          </p:nvGrpSpPr>
          <p:grpSpPr>
            <a:xfrm>
              <a:off x="1776626" y="1318143"/>
              <a:ext cx="2604522" cy="2460300"/>
              <a:chOff x="1776626" y="1318143"/>
              <a:chExt cx="2604522" cy="2460300"/>
            </a:xfrm>
          </p:grpSpPr>
          <p:sp>
            <p:nvSpPr>
              <p:cNvPr id="222" name="Google Shape;222;p10"/>
              <p:cNvSpPr/>
              <p:nvPr/>
            </p:nvSpPr>
            <p:spPr>
              <a:xfrm rot="2700000">
                <a:off x="2761975" y="1053398"/>
                <a:ext cx="489601" cy="2989789"/>
              </a:xfrm>
              <a:prstGeom prst="roundRect">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10"/>
              <p:cNvSpPr txBox="1"/>
              <p:nvPr/>
            </p:nvSpPr>
            <p:spPr>
              <a:xfrm rot="-2700000">
                <a:off x="1899549" y="2297849"/>
                <a:ext cx="2376303"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Identify missing values</a:t>
                </a:r>
                <a:endParaRPr b="1" sz="1500">
                  <a:solidFill>
                    <a:srgbClr val="FFFFFF"/>
                  </a:solidFill>
                  <a:latin typeface="Roboto"/>
                  <a:ea typeface="Roboto"/>
                  <a:cs typeface="Roboto"/>
                  <a:sym typeface="Roboto"/>
                </a:endParaRPr>
              </a:p>
            </p:txBody>
          </p:sp>
          <p:sp>
            <p:nvSpPr>
              <p:cNvPr id="224" name="Google Shape;224;p10"/>
              <p:cNvSpPr txBox="1"/>
              <p:nvPr/>
            </p:nvSpPr>
            <p:spPr>
              <a:xfrm rot="-2700000">
                <a:off x="231046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
          <p:nvSpPr>
            <p:cNvPr id="225" name="Google Shape;225;p10"/>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C58D3"/>
                  </a:solidFill>
                  <a:latin typeface="Roboto"/>
                  <a:ea typeface="Roboto"/>
                  <a:cs typeface="Roboto"/>
                  <a:sym typeface="Roboto"/>
                </a:rPr>
                <a:t>2</a:t>
              </a:r>
              <a:endParaRPr b="1" sz="1200">
                <a:solidFill>
                  <a:srgbClr val="0C58D3"/>
                </a:solidFill>
                <a:latin typeface="Roboto"/>
                <a:ea typeface="Roboto"/>
                <a:cs typeface="Roboto"/>
                <a:sym typeface="Roboto"/>
              </a:endParaRPr>
            </a:p>
          </p:txBody>
        </p:sp>
      </p:grpSp>
      <p:grpSp>
        <p:nvGrpSpPr>
          <p:cNvPr id="226" name="Google Shape;226;p10"/>
          <p:cNvGrpSpPr/>
          <p:nvPr/>
        </p:nvGrpSpPr>
        <p:grpSpPr>
          <a:xfrm>
            <a:off x="379936" y="1757480"/>
            <a:ext cx="3472609" cy="3280318"/>
            <a:chOff x="284959" y="1318143"/>
            <a:chExt cx="2604522" cy="2460300"/>
          </a:xfrm>
        </p:grpSpPr>
        <p:sp>
          <p:nvSpPr>
            <p:cNvPr id="227" name="Google Shape;227;p10"/>
            <p:cNvSpPr/>
            <p:nvPr/>
          </p:nvSpPr>
          <p:spPr>
            <a:xfrm rot="2700000">
              <a:off x="1270309" y="1053398"/>
              <a:ext cx="489601" cy="2989789"/>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10"/>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229" name="Google Shape;229;p10"/>
            <p:cNvSpPr txBox="1"/>
            <p:nvPr/>
          </p:nvSpPr>
          <p:spPr>
            <a:xfrm rot="-2700000">
              <a:off x="414317" y="2300549"/>
              <a:ext cx="2368666"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Import data from CSV file</a:t>
              </a:r>
              <a:endParaRPr b="1" sz="1500">
                <a:solidFill>
                  <a:srgbClr val="FFFFFF"/>
                </a:solidFill>
                <a:latin typeface="Roboto"/>
                <a:ea typeface="Roboto"/>
                <a:cs typeface="Roboto"/>
                <a:sym typeface="Roboto"/>
              </a:endParaRPr>
            </a:p>
          </p:txBody>
        </p:sp>
        <p:sp>
          <p:nvSpPr>
            <p:cNvPr id="230" name="Google Shape;230;p10"/>
            <p:cNvSpPr txBox="1"/>
            <p:nvPr/>
          </p:nvSpPr>
          <p:spPr>
            <a:xfrm rot="-2700000">
              <a:off x="818801"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1"/>
          <p:cNvSpPr txBox="1"/>
          <p:nvPr>
            <p:ph idx="1" type="body"/>
          </p:nvPr>
        </p:nvSpPr>
        <p:spPr>
          <a:xfrm>
            <a:off x="770010" y="1424850"/>
            <a:ext cx="97455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Payload mass vs flight number with mission outcome hue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L</a:t>
            </a:r>
            <a:r>
              <a:rPr lang="en-US" sz="2200">
                <a:solidFill>
                  <a:srgbClr val="292929"/>
                </a:solidFill>
              </a:rPr>
              <a:t>aunch site</a:t>
            </a:r>
            <a:r>
              <a:rPr lang="en-US" sz="2200">
                <a:solidFill>
                  <a:srgbClr val="292929"/>
                </a:solidFill>
              </a:rPr>
              <a:t> vs flight number </a:t>
            </a:r>
            <a:r>
              <a:rPr lang="en-US" sz="2200">
                <a:solidFill>
                  <a:srgbClr val="292929"/>
                </a:solidFill>
              </a:rPr>
              <a:t>with mission outcome hue</a:t>
            </a:r>
            <a:r>
              <a:rPr lang="en-US" sz="2200">
                <a:solidFill>
                  <a:srgbClr val="292929"/>
                </a:solidFill>
              </a:rPr>
              <a:t>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Payload mass</a:t>
            </a:r>
            <a:r>
              <a:rPr lang="en-US" sz="2200">
                <a:solidFill>
                  <a:srgbClr val="292929"/>
                </a:solidFill>
              </a:rPr>
              <a:t> vs flight number with mission outcome hue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Orbit vs mission outcome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outcome mean grouped by orbit bar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Orbit vs flight number with mission outcome hue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Orbit vs payload mass with mission outcome hue scatter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outcome mean by year line chart</a:t>
            </a:r>
            <a:endParaRPr sz="2200">
              <a:solidFill>
                <a:srgbClr val="292929"/>
              </a:solidFill>
            </a:endParaRPr>
          </a:p>
        </p:txBody>
      </p:sp>
      <p:sp>
        <p:nvSpPr>
          <p:cNvPr id="237" name="Google Shape;237;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238" name="Google Shape;238;p11"/>
          <p:cNvSpPr txBox="1"/>
          <p:nvPr>
            <p:ph idx="2" type="body"/>
          </p:nvPr>
        </p:nvSpPr>
        <p:spPr>
          <a:xfrm>
            <a:off x="770000" y="570412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https://github.com/ArturWyszomirski/Coursera/blob/main/Capstone/Week_2/jupyter-labs-eda-dataviz_solved.ipynb</a:t>
            </a:r>
            <a:r>
              <a:rPr lang="en-US" sz="2200">
                <a:solidFill>
                  <a:schemeClr val="dk1"/>
                </a:solidFill>
              </a:rPr>
              <a:t> </a:t>
            </a: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2"/>
          <p:cNvSpPr txBox="1"/>
          <p:nvPr>
            <p:ph idx="1" type="body"/>
          </p:nvPr>
        </p:nvSpPr>
        <p:spPr>
          <a:xfrm>
            <a:off x="751950" y="1447126"/>
            <a:ext cx="10688100" cy="4082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00000"/>
              </a:lnSpc>
              <a:spcBef>
                <a:spcPts val="1400"/>
              </a:spcBef>
              <a:spcAft>
                <a:spcPts val="0"/>
              </a:spcAft>
              <a:buClr>
                <a:srgbClr val="292929"/>
              </a:buClr>
              <a:buSzPts val="1300"/>
              <a:buFont typeface="Arial"/>
              <a:buChar char="•"/>
            </a:pPr>
            <a:r>
              <a:rPr lang="en-US" sz="1300">
                <a:solidFill>
                  <a:srgbClr val="292929"/>
                </a:solidFill>
              </a:rPr>
              <a:t>Names of the unique launch sites in the space mission</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5 records where launch sites begin with the string 'CCA'</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Total payload mass carried by boosters launched by NASA (CRS)</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Average payload mass carried by booster version F9 v1.1</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Date when first successful landing outcome in ground pad was achieved</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Names of the boosters which have success in drone ship and have payload mass greater than 4000 but less than 6000</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Total number of successful and failure mission outcomes</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Names of the booster versions which have carried the maximum payload mass</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Records which will display the month names, failure landing outcomes in drone ship, booster versions, launch site for the months in year 2015</a:t>
            </a:r>
            <a:endParaRPr sz="1300">
              <a:solidFill>
                <a:srgbClr val="292929"/>
              </a:solidFill>
            </a:endParaRPr>
          </a:p>
          <a:p>
            <a:pPr indent="-171450" lvl="0" marL="228600" marR="0" rtl="0" algn="l">
              <a:lnSpc>
                <a:spcPct val="100000"/>
              </a:lnSpc>
              <a:spcBef>
                <a:spcPts val="1400"/>
              </a:spcBef>
              <a:spcAft>
                <a:spcPts val="0"/>
              </a:spcAft>
              <a:buClr>
                <a:srgbClr val="292929"/>
              </a:buClr>
              <a:buSzPts val="1300"/>
              <a:buChar char="•"/>
            </a:pPr>
            <a:r>
              <a:rPr lang="en-US" sz="1300">
                <a:solidFill>
                  <a:srgbClr val="292929"/>
                </a:solidFill>
              </a:rPr>
              <a:t>Count of landing outcomes (such as Failure (drone ship) or Success (ground pad)) between the date 2010-06-04 and 2017-03-20</a:t>
            </a:r>
            <a:endParaRPr sz="1300">
              <a:solidFill>
                <a:srgbClr val="292929"/>
              </a:solidFill>
            </a:endParaRPr>
          </a:p>
        </p:txBody>
      </p:sp>
      <p:sp>
        <p:nvSpPr>
          <p:cNvPr id="245" name="Google Shape;245;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46" name="Google Shape;246;p12"/>
          <p:cNvSpPr txBox="1"/>
          <p:nvPr>
            <p:ph idx="2" type="body"/>
          </p:nvPr>
        </p:nvSpPr>
        <p:spPr>
          <a:xfrm>
            <a:off x="770000" y="570412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https://github.com/ArturWyszomirski/Coursera/blob/main/Capstone/Week_2/jupyter-labs-eda-sql-coursera_sqllite_solved.ipynb</a:t>
            </a:r>
            <a:r>
              <a:rPr lang="en-US" sz="2200">
                <a:solidFill>
                  <a:schemeClr val="dk1"/>
                </a:solidFill>
              </a:rPr>
              <a:t> </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All launch sites on a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Success/failed launches for each site on the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Distances between a launch site to its proximities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3" name="Google Shape;25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54" name="Google Shape;254;p13"/>
          <p:cNvSpPr txBox="1"/>
          <p:nvPr>
            <p:ph idx="2" type="body"/>
          </p:nvPr>
        </p:nvSpPr>
        <p:spPr>
          <a:xfrm>
            <a:off x="922400" y="585652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https://github.com/ArturWyszomirski/Coursera/blob/main/Capstone/Week_3/lab_jupyter_launch_site_location_solved.ipynb</a:t>
            </a:r>
            <a:r>
              <a:rPr lang="en-US" sz="2200">
                <a:solidFill>
                  <a:schemeClr val="dk1"/>
                </a:solidFill>
              </a:rPr>
              <a:t> </a:t>
            </a:r>
            <a:endParaRPr sz="2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Dropdown to select launch site.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Dashboard representing distribution of launch sites and success/failure rate from each site. Data is shown on a pie chart.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Slider to select payload mass range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Dashboard representing correlation between payload mass and mission outcome with booster version hue.</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1" name="Google Shape;26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262" name="Google Shape;262;p14"/>
          <p:cNvSpPr txBox="1"/>
          <p:nvPr>
            <p:ph idx="2" type="body"/>
          </p:nvPr>
        </p:nvSpPr>
        <p:spPr>
          <a:xfrm>
            <a:off x="770000" y="570412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https://github.com/ArturWyszomirski/Coursera/blob/main/Capstone/Week_3/spacex_dash_app.py</a:t>
            </a:r>
            <a:r>
              <a:rPr lang="en-US" sz="2200">
                <a:solidFill>
                  <a:schemeClr val="dk1"/>
                </a:solidFill>
              </a:rPr>
              <a:t> </a:t>
            </a:r>
            <a:endParaRPr sz="2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Load data from CSV file.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Format features and labels to a NumPy array</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Standardize data</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Use GridSearchCV to find best hyperparameters for different classification models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Assessment of models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Pick model with the best performance</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9" name="Google Shape;26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70" name="Google Shape;270;p15"/>
          <p:cNvSpPr txBox="1"/>
          <p:nvPr>
            <p:ph idx="2" type="body"/>
          </p:nvPr>
        </p:nvSpPr>
        <p:spPr>
          <a:xfrm>
            <a:off x="770000" y="570412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https://github.com/ArturWyszomirski/Coursera/blob/main/Capstone/Week_4/SpaceX_Machine_Learning_Prediction_Part_5.jupyterlite_solved.ipynb</a:t>
            </a:r>
            <a:r>
              <a:rPr lang="en-US" sz="2200">
                <a:solidFill>
                  <a:schemeClr val="dk1"/>
                </a:solidFill>
              </a:rPr>
              <a:t> </a:t>
            </a:r>
            <a:endParaRPr sz="2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16"/>
          <p:cNvSpPr txBox="1"/>
          <p:nvPr/>
        </p:nvSpPr>
        <p:spPr>
          <a:xfrm>
            <a:off x="840975" y="1776425"/>
            <a:ext cx="10617000" cy="4556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Mission success rate is </a:t>
            </a:r>
            <a:r>
              <a:rPr lang="en-US" sz="2200">
                <a:solidFill>
                  <a:srgbClr val="292929"/>
                </a:solidFill>
              </a:rPr>
              <a:t>increasing</a:t>
            </a:r>
            <a:r>
              <a:rPr lang="en-US" sz="2200">
                <a:solidFill>
                  <a:srgbClr val="292929"/>
                </a:solidFill>
              </a:rPr>
              <a:t> with time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a:t>
            </a:r>
            <a:r>
              <a:rPr lang="en-US" sz="2200">
                <a:solidFill>
                  <a:srgbClr val="292929"/>
                </a:solidFill>
              </a:rPr>
              <a:t>with</a:t>
            </a:r>
            <a:r>
              <a:rPr lang="en-US" sz="2200">
                <a:solidFill>
                  <a:srgbClr val="292929"/>
                </a:solidFill>
              </a:rPr>
              <a:t> higher payload has higher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most frequently used site launch was CCAFS SLC 40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Site launch with highest mission success rate was KSC LC 39A</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ES-L1, GEO, HEO, SSO orbits has the highest mission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Most of recent flights were targeted to VLEO and ISS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Highest payloads were targeted to VLEO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Only one mission with payload higher than 10 000 kg was failed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outcomes can be predicted with about 94% </a:t>
            </a:r>
            <a:r>
              <a:rPr lang="en-US" sz="2200">
                <a:solidFill>
                  <a:srgbClr val="292929"/>
                </a:solidFill>
              </a:rPr>
              <a:t>accuracy</a:t>
            </a:r>
            <a:endParaRPr sz="2200">
              <a:solidFill>
                <a:srgbClr val="292929"/>
              </a:solidFill>
            </a:endParaRPr>
          </a:p>
        </p:txBody>
      </p:sp>
      <p:sp>
        <p:nvSpPr>
          <p:cNvPr id="277" name="Google Shape;27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18"/>
          <p:cNvSpPr txBox="1"/>
          <p:nvPr>
            <p:ph idx="1" type="body"/>
          </p:nvPr>
        </p:nvSpPr>
        <p:spPr>
          <a:xfrm>
            <a:off x="770000" y="2214075"/>
            <a:ext cx="47367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Orange dots represents successful missions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Blue dots represents failed missions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most frequently used site was CCAFS SLC 40</a:t>
            </a:r>
            <a:endParaRPr sz="2200">
              <a:solidFill>
                <a:srgbClr val="292929"/>
              </a:solidFill>
            </a:endParaRPr>
          </a:p>
        </p:txBody>
      </p:sp>
      <p:sp>
        <p:nvSpPr>
          <p:cNvPr id="290" name="Google Shape;29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91" name="Google Shape;291;p18"/>
          <p:cNvPicPr preferRelativeResize="0"/>
          <p:nvPr/>
        </p:nvPicPr>
        <p:blipFill>
          <a:blip r:embed="rId4">
            <a:alphaModFix/>
          </a:blip>
          <a:stretch>
            <a:fillRect/>
          </a:stretch>
        </p:blipFill>
        <p:spPr>
          <a:xfrm>
            <a:off x="6169311" y="1456374"/>
            <a:ext cx="5116279" cy="463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98" name="Google Shape;298;p19"/>
          <p:cNvPicPr preferRelativeResize="0"/>
          <p:nvPr/>
        </p:nvPicPr>
        <p:blipFill>
          <a:blip r:embed="rId4">
            <a:alphaModFix/>
          </a:blip>
          <a:stretch>
            <a:fillRect/>
          </a:stretch>
        </p:blipFill>
        <p:spPr>
          <a:xfrm>
            <a:off x="6180724" y="1392499"/>
            <a:ext cx="5104873" cy="4633074"/>
          </a:xfrm>
          <a:prstGeom prst="rect">
            <a:avLst/>
          </a:prstGeom>
          <a:noFill/>
          <a:ln>
            <a:noFill/>
          </a:ln>
        </p:spPr>
      </p:pic>
      <p:sp>
        <p:nvSpPr>
          <p:cNvPr id="299" name="Google Shape;299;p19"/>
          <p:cNvSpPr txBox="1"/>
          <p:nvPr/>
        </p:nvSpPr>
        <p:spPr>
          <a:xfrm>
            <a:off x="770000" y="2061825"/>
            <a:ext cx="5104800" cy="3432600"/>
          </a:xfrm>
          <a:prstGeom prst="rect">
            <a:avLst/>
          </a:prstGeom>
          <a:noFill/>
          <a:ln>
            <a:noFill/>
          </a:ln>
        </p:spPr>
        <p:txBody>
          <a:bodyPr anchorCtr="0" anchor="t" bIns="91425" lIns="91425" spcFirstLastPara="1" rIns="91425" wrap="square" tIns="91425">
            <a:spAutoFit/>
          </a:bodyPr>
          <a:lstStyle/>
          <a:p>
            <a:pPr indent="-228600" lvl="0" marL="228600" rtl="0" algn="l">
              <a:spcBef>
                <a:spcPts val="1400"/>
              </a:spcBef>
              <a:spcAft>
                <a:spcPts val="0"/>
              </a:spcAft>
              <a:buClr>
                <a:srgbClr val="292929"/>
              </a:buClr>
              <a:buSzPts val="2200"/>
              <a:buChar char="•"/>
            </a:pPr>
            <a:r>
              <a:rPr lang="en-US" sz="2200">
                <a:solidFill>
                  <a:srgbClr val="292929"/>
                </a:solidFill>
              </a:rPr>
              <a:t>Orange dots represents successful missions</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Blue dots represents failed missions</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The biggest payloads were launched from CCAFS SLC 40 and KSC LC 39A</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There were no missions </a:t>
            </a:r>
            <a:r>
              <a:rPr lang="en-US" sz="2200">
                <a:solidFill>
                  <a:srgbClr val="292929"/>
                </a:solidFill>
              </a:rPr>
              <a:t>with payload above 10 000 kg from VAFB SLC 4E</a:t>
            </a:r>
            <a:endParaRPr sz="2200">
              <a:solidFill>
                <a:srgbClr val="29292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20"/>
          <p:cNvSpPr txBox="1"/>
          <p:nvPr>
            <p:ph idx="1" type="body"/>
          </p:nvPr>
        </p:nvSpPr>
        <p:spPr>
          <a:xfrm>
            <a:off x="769996" y="2164525"/>
            <a:ext cx="52101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Each bar represents mission success rate for a particular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ES-L1, GEO, HEO, SSO orbits has the highest mission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SO has the lowest mission success rate</a:t>
            </a:r>
            <a:endParaRPr sz="2200">
              <a:solidFill>
                <a:srgbClr val="292929"/>
              </a:solidFill>
            </a:endParaRPr>
          </a:p>
        </p:txBody>
      </p:sp>
      <p:sp>
        <p:nvSpPr>
          <p:cNvPr id="306" name="Google Shape;30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07" name="Google Shape;307;p20"/>
          <p:cNvPicPr preferRelativeResize="0"/>
          <p:nvPr/>
        </p:nvPicPr>
        <p:blipFill>
          <a:blip r:embed="rId4">
            <a:alphaModFix/>
          </a:blip>
          <a:stretch>
            <a:fillRect/>
          </a:stretch>
        </p:blipFill>
        <p:spPr>
          <a:xfrm>
            <a:off x="6095999" y="1371599"/>
            <a:ext cx="5210175"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21"/>
          <p:cNvSpPr txBox="1"/>
          <p:nvPr>
            <p:ph idx="1" type="body"/>
          </p:nvPr>
        </p:nvSpPr>
        <p:spPr>
          <a:xfrm>
            <a:off x="770000" y="4983900"/>
            <a:ext cx="10404600" cy="1443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most of recent </a:t>
            </a:r>
            <a:r>
              <a:rPr lang="en-US" sz="2200">
                <a:solidFill>
                  <a:srgbClr val="292929"/>
                </a:solidFill>
              </a:rPr>
              <a:t>flights</a:t>
            </a:r>
            <a:r>
              <a:rPr lang="en-US" sz="2200">
                <a:solidFill>
                  <a:srgbClr val="292929"/>
                </a:solidFill>
              </a:rPr>
              <a:t> were taken to VLEO and ISS orbits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Mission to ISS orbit are performed </a:t>
            </a:r>
            <a:r>
              <a:rPr lang="en-US" sz="2200">
                <a:solidFill>
                  <a:srgbClr val="292929"/>
                </a:solidFill>
              </a:rPr>
              <a:t>regularly</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The most frequently targeted orbits are GTO and ISS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Number of missions to VLEO orbit increased in recent time</a:t>
            </a:r>
            <a:endParaRPr sz="2200">
              <a:solidFill>
                <a:srgbClr val="292929"/>
              </a:solidFill>
            </a:endParaRPr>
          </a:p>
        </p:txBody>
      </p:sp>
      <p:sp>
        <p:nvSpPr>
          <p:cNvPr id="314" name="Google Shape;31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15" name="Google Shape;315;p21"/>
          <p:cNvPicPr preferRelativeResize="0"/>
          <p:nvPr/>
        </p:nvPicPr>
        <p:blipFill>
          <a:blip r:embed="rId4">
            <a:alphaModFix/>
          </a:blip>
          <a:stretch>
            <a:fillRect/>
          </a:stretch>
        </p:blipFill>
        <p:spPr>
          <a:xfrm>
            <a:off x="880925" y="1384250"/>
            <a:ext cx="10404676" cy="342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22"/>
          <p:cNvSpPr txBox="1"/>
          <p:nvPr>
            <p:ph idx="1" type="body"/>
          </p:nvPr>
        </p:nvSpPr>
        <p:spPr>
          <a:xfrm>
            <a:off x="769997" y="2057400"/>
            <a:ext cx="51720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Most of high payload mass mission was carried out to VLEO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Only 3 orbits (VLEO, PO, ISS) was targeted with payload higher than </a:t>
            </a:r>
            <a:br>
              <a:rPr lang="en-US" sz="2200">
                <a:solidFill>
                  <a:srgbClr val="292929"/>
                </a:solidFill>
              </a:rPr>
            </a:br>
            <a:r>
              <a:rPr lang="en-US" sz="2200">
                <a:solidFill>
                  <a:srgbClr val="292929"/>
                </a:solidFill>
              </a:rPr>
              <a:t>8 000 kg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Orbits with the lowest payloads are ES-L1 and HEO</a:t>
            </a:r>
            <a:endParaRPr sz="2200">
              <a:solidFill>
                <a:srgbClr val="292929"/>
              </a:solidFill>
            </a:endParaRPr>
          </a:p>
        </p:txBody>
      </p:sp>
      <p:sp>
        <p:nvSpPr>
          <p:cNvPr id="322" name="Google Shape;32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23" name="Google Shape;323;p22"/>
          <p:cNvPicPr preferRelativeResize="0"/>
          <p:nvPr/>
        </p:nvPicPr>
        <p:blipFill>
          <a:blip r:embed="rId4">
            <a:alphaModFix/>
          </a:blip>
          <a:stretch>
            <a:fillRect/>
          </a:stretch>
        </p:blipFill>
        <p:spPr>
          <a:xfrm>
            <a:off x="6113574" y="1392499"/>
            <a:ext cx="5172023" cy="4633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23"/>
          <p:cNvSpPr txBox="1"/>
          <p:nvPr>
            <p:ph idx="1" type="body"/>
          </p:nvPr>
        </p:nvSpPr>
        <p:spPr>
          <a:xfrm>
            <a:off x="769997" y="2069750"/>
            <a:ext cx="50583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Mission success rate increase in time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success rate seems to be stabilising at 0.8</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There were no successful mission until 2013</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30" name="Google Shape;33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31" name="Google Shape;331;p23"/>
          <p:cNvPicPr preferRelativeResize="0"/>
          <p:nvPr/>
        </p:nvPicPr>
        <p:blipFill>
          <a:blip r:embed="rId4">
            <a:alphaModFix/>
          </a:blip>
          <a:stretch>
            <a:fillRect/>
          </a:stretch>
        </p:blipFill>
        <p:spPr>
          <a:xfrm>
            <a:off x="6075424" y="1499236"/>
            <a:ext cx="5210175" cy="411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CCAFS LC-40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VAFB SLC-4E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KSC LC-39A</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CCAFS SLC-40</a:t>
            </a:r>
            <a:endParaRPr/>
          </a:p>
        </p:txBody>
      </p:sp>
      <p:sp>
        <p:nvSpPr>
          <p:cNvPr id="338" name="Google Shape;33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45" name="Google Shape;345;p25"/>
          <p:cNvPicPr preferRelativeResize="0"/>
          <p:nvPr/>
        </p:nvPicPr>
        <p:blipFill>
          <a:blip r:embed="rId4">
            <a:alphaModFix/>
          </a:blip>
          <a:stretch>
            <a:fillRect/>
          </a:stretch>
        </p:blipFill>
        <p:spPr>
          <a:xfrm>
            <a:off x="152400" y="2887699"/>
            <a:ext cx="11887199" cy="1652766"/>
          </a:xfrm>
          <a:prstGeom prst="rect">
            <a:avLst/>
          </a:prstGeom>
          <a:noFill/>
          <a:ln>
            <a:noFill/>
          </a:ln>
        </p:spPr>
      </p:pic>
      <p:sp>
        <p:nvSpPr>
          <p:cNvPr id="346" name="Google Shape;346;p25"/>
          <p:cNvSpPr txBox="1"/>
          <p:nvPr/>
        </p:nvSpPr>
        <p:spPr>
          <a:xfrm>
            <a:off x="770000" y="2306600"/>
            <a:ext cx="802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List of 5 record with </a:t>
            </a:r>
            <a:r>
              <a:rPr lang="en-US" sz="2200"/>
              <a:t>launch</a:t>
            </a:r>
            <a:r>
              <a:rPr lang="en-US" sz="2200"/>
              <a:t> sites beginning with ‘CCA’:</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otal payload carried by boosters from NASA i</a:t>
            </a:r>
            <a:r>
              <a:rPr lang="en-US" sz="2200">
                <a:solidFill>
                  <a:srgbClr val="292929"/>
                </a:solidFill>
              </a:rPr>
              <a:t>s 619967 kg</a:t>
            </a:r>
            <a:endParaRPr/>
          </a:p>
        </p:txBody>
      </p:sp>
      <p:sp>
        <p:nvSpPr>
          <p:cNvPr id="353" name="Google Shape;35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a:t>
            </a:r>
            <a:r>
              <a:rPr lang="en-US" sz="2200">
                <a:solidFill>
                  <a:srgbClr val="292929"/>
                </a:solidFill>
                <a:latin typeface="Arial"/>
                <a:ea typeface="Arial"/>
                <a:cs typeface="Arial"/>
                <a:sym typeface="Arial"/>
              </a:rPr>
              <a:t>verage payload mass carried by booster version F9 v1.</a:t>
            </a:r>
            <a:r>
              <a:rPr lang="en-US" sz="2200">
                <a:solidFill>
                  <a:srgbClr val="292929"/>
                </a:solidFill>
              </a:rPr>
              <a:t>1 is 2534.67 kg</a:t>
            </a:r>
            <a:endParaRPr/>
          </a:p>
        </p:txBody>
      </p:sp>
      <p:sp>
        <p:nvSpPr>
          <p:cNvPr id="360" name="Google Shape;36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
            </a:r>
            <a:r>
              <a:rPr lang="en-US" sz="2200">
                <a:solidFill>
                  <a:srgbClr val="292929"/>
                </a:solidFill>
                <a:latin typeface="Arial"/>
                <a:ea typeface="Arial"/>
                <a:cs typeface="Arial"/>
                <a:sym typeface="Arial"/>
              </a:rPr>
              <a:t>ate of the first successful landing outcome on ground pad</a:t>
            </a:r>
            <a:r>
              <a:rPr lang="en-US" sz="2800">
                <a:solidFill>
                  <a:srgbClr val="292929"/>
                </a:solidFill>
                <a:latin typeface="Calibri"/>
                <a:ea typeface="Calibri"/>
                <a:cs typeface="Calibri"/>
                <a:sym typeface="Calibri"/>
              </a:rPr>
              <a:t> is 2015-12-22</a:t>
            </a:r>
            <a:endParaRPr/>
          </a:p>
        </p:txBody>
      </p:sp>
      <p:sp>
        <p:nvSpPr>
          <p:cNvPr id="367" name="Google Shape;36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N</a:t>
            </a:r>
            <a:r>
              <a:rPr lang="en-US" sz="2200">
                <a:solidFill>
                  <a:srgbClr val="292929"/>
                </a:solidFill>
                <a:latin typeface="Arial"/>
                <a:ea typeface="Arial"/>
                <a:cs typeface="Arial"/>
                <a:sym typeface="Arial"/>
              </a:rPr>
              <a:t>ames of boosters which have successfully landed on drone ship and had payload mass greater than 4000 but less than 6000:</a:t>
            </a:r>
            <a:endParaRPr sz="2200">
              <a:solidFill>
                <a:srgbClr val="292929"/>
              </a:solidFill>
            </a:endParaRPr>
          </a:p>
          <a:p>
            <a:pPr indent="-368300" lvl="1" marL="914400" marR="0" rtl="0" algn="l">
              <a:lnSpc>
                <a:spcPct val="100000"/>
              </a:lnSpc>
              <a:spcBef>
                <a:spcPts val="0"/>
              </a:spcBef>
              <a:spcAft>
                <a:spcPts val="0"/>
              </a:spcAft>
              <a:buClr>
                <a:srgbClr val="292929"/>
              </a:buClr>
              <a:buSzPts val="2200"/>
              <a:buFont typeface="Arial"/>
              <a:buChar char="○"/>
            </a:pPr>
            <a:r>
              <a:rPr lang="en-US" sz="2200">
                <a:solidFill>
                  <a:srgbClr val="292929"/>
                </a:solidFill>
              </a:rPr>
              <a:t>F9 FT B1022</a:t>
            </a:r>
            <a:endParaRPr sz="2200">
              <a:solidFill>
                <a:srgbClr val="292929"/>
              </a:solidFill>
            </a:endParaRPr>
          </a:p>
          <a:p>
            <a:pPr indent="-368300" lvl="1" marL="914400" marR="0" rtl="0" algn="l">
              <a:lnSpc>
                <a:spcPct val="100000"/>
              </a:lnSpc>
              <a:spcBef>
                <a:spcPts val="0"/>
              </a:spcBef>
              <a:spcAft>
                <a:spcPts val="0"/>
              </a:spcAft>
              <a:buClr>
                <a:srgbClr val="292929"/>
              </a:buClr>
              <a:buSzPts val="2200"/>
              <a:buFont typeface="Arial"/>
              <a:buChar char="○"/>
            </a:pPr>
            <a:r>
              <a:rPr lang="en-US" sz="2200">
                <a:solidFill>
                  <a:srgbClr val="292929"/>
                </a:solidFill>
              </a:rPr>
              <a:t>F9 FT B1026</a:t>
            </a:r>
            <a:endParaRPr sz="2200">
              <a:solidFill>
                <a:srgbClr val="292929"/>
              </a:solidFill>
            </a:endParaRPr>
          </a:p>
          <a:p>
            <a:pPr indent="-368300" lvl="1" marL="914400" marR="0" rtl="0" algn="l">
              <a:lnSpc>
                <a:spcPct val="100000"/>
              </a:lnSpc>
              <a:spcBef>
                <a:spcPts val="0"/>
              </a:spcBef>
              <a:spcAft>
                <a:spcPts val="0"/>
              </a:spcAft>
              <a:buClr>
                <a:srgbClr val="292929"/>
              </a:buClr>
              <a:buSzPts val="2200"/>
              <a:buFont typeface="Arial"/>
              <a:buChar char="○"/>
            </a:pPr>
            <a:r>
              <a:rPr lang="en-US" sz="2200">
                <a:solidFill>
                  <a:srgbClr val="292929"/>
                </a:solidFill>
              </a:rPr>
              <a:t>F9 FT B1021.2</a:t>
            </a:r>
            <a:endParaRPr sz="2200">
              <a:solidFill>
                <a:srgbClr val="292929"/>
              </a:solidFill>
            </a:endParaRPr>
          </a:p>
          <a:p>
            <a:pPr indent="-368300" lvl="1" marL="914400" marR="0" rtl="0" algn="l">
              <a:lnSpc>
                <a:spcPct val="100000"/>
              </a:lnSpc>
              <a:spcBef>
                <a:spcPts val="0"/>
              </a:spcBef>
              <a:spcAft>
                <a:spcPts val="0"/>
              </a:spcAft>
              <a:buClr>
                <a:srgbClr val="292929"/>
              </a:buClr>
              <a:buSzPts val="2200"/>
              <a:buFont typeface="Arial"/>
              <a:buChar char="○"/>
            </a:pPr>
            <a:r>
              <a:rPr lang="en-US" sz="2200">
                <a:solidFill>
                  <a:srgbClr val="292929"/>
                </a:solidFill>
              </a:rPr>
              <a:t>F9 FT B1031.2</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a:p>
        </p:txBody>
      </p:sp>
      <p:sp>
        <p:nvSpPr>
          <p:cNvPr id="374" name="Google Shape;37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69999" y="1400432"/>
            <a:ext cx="10688100" cy="4625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Methodology:</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Data was collected via SpaceX API and web scraping Wikipedia Falcon 9 page.</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Data was subset to include only the most relevant data and cleaned from flights including multiple boosters and payloads</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Exploratory data analysis (EDA) using visualization and SQL</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Interactive visual analytics using Folium and Plotly Dash</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Predictive analysis using classification models</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R</a:t>
            </a:r>
            <a:r>
              <a:rPr lang="en-US" sz="2200">
                <a:solidFill>
                  <a:srgbClr val="292929"/>
                </a:solidFill>
                <a:latin typeface="Arial"/>
                <a:ea typeface="Arial"/>
                <a:cs typeface="Arial"/>
                <a:sym typeface="Arial"/>
              </a:rPr>
              <a:t>esults:</a:t>
            </a:r>
            <a:endParaRPr sz="2200">
              <a:solidFill>
                <a:srgbClr val="292929"/>
              </a:solidFill>
              <a:latin typeface="Arial"/>
              <a:ea typeface="Arial"/>
              <a:cs typeface="Arial"/>
              <a:sym typeface="Arial"/>
            </a:endParaRPr>
          </a:p>
          <a:p>
            <a:pPr indent="-368300" lvl="1" marL="914400" marR="0" rtl="0" algn="l">
              <a:lnSpc>
                <a:spcPct val="115000"/>
              </a:lnSpc>
              <a:spcBef>
                <a:spcPts val="1400"/>
              </a:spcBef>
              <a:spcAft>
                <a:spcPts val="0"/>
              </a:spcAft>
              <a:buClr>
                <a:srgbClr val="292929"/>
              </a:buClr>
              <a:buSzPts val="2200"/>
              <a:buChar char="○"/>
            </a:pPr>
            <a:r>
              <a:rPr lang="en-US" sz="2200">
                <a:solidFill>
                  <a:srgbClr val="292929"/>
                </a:solidFill>
              </a:rPr>
              <a:t>Mission success rate increase with time</a:t>
            </a:r>
            <a:endParaRPr sz="2200">
              <a:solidFill>
                <a:srgbClr val="292929"/>
              </a:solidFill>
            </a:endParaRPr>
          </a:p>
          <a:p>
            <a:pPr indent="-368300" lvl="1" marL="914400" marR="0" rtl="0" algn="l">
              <a:lnSpc>
                <a:spcPct val="115000"/>
              </a:lnSpc>
              <a:spcBef>
                <a:spcPts val="1400"/>
              </a:spcBef>
              <a:spcAft>
                <a:spcPts val="0"/>
              </a:spcAft>
              <a:buClr>
                <a:srgbClr val="292929"/>
              </a:buClr>
              <a:buSzPts val="2200"/>
              <a:buChar char="○"/>
            </a:pPr>
            <a:r>
              <a:rPr lang="en-US" sz="2200">
                <a:solidFill>
                  <a:srgbClr val="292929"/>
                </a:solidFill>
              </a:rPr>
              <a:t>Mission outcome can be predicted with very high accuracy</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otal number of successful and failure mission outcome</a:t>
            </a:r>
            <a:r>
              <a:rPr lang="en-US" sz="2200">
                <a:solidFill>
                  <a:srgbClr val="292929"/>
                </a:solidFill>
              </a:rPr>
              <a:t>s:</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rPr lang="en-US" sz="2200" u="sng">
                <a:solidFill>
                  <a:srgbClr val="292929"/>
                </a:solidFill>
              </a:rPr>
              <a:t>Mission_Outcome						count(Mission_Outcome)</a:t>
            </a:r>
            <a:endParaRPr sz="2200" u="sng">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Failure (in flight)						1</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Success								98</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Success								1</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Success (payload status unclear)	1</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p:txBody>
      </p:sp>
      <p:sp>
        <p:nvSpPr>
          <p:cNvPr id="381" name="Google Shape;38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a:t>
            </a:r>
            <a:r>
              <a:rPr lang="en-US" sz="2200">
                <a:solidFill>
                  <a:srgbClr val="292929"/>
                </a:solidFill>
              </a:rPr>
              <a:t>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B1048.4</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B1049.4</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B1051.3</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B1056.4</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B1048.5</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B1051.4</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B1049.5</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B1060.2</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B1058.3</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B1051.6</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B1060.3</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F9 B5 B1049.7</a:t>
            </a:r>
            <a:endParaRPr sz="2200">
              <a:solidFill>
                <a:srgbClr val="292929"/>
              </a:solidFill>
            </a:endParaRPr>
          </a:p>
        </p:txBody>
      </p:sp>
      <p:sp>
        <p:nvSpPr>
          <p:cNvPr id="388" name="Google Shape;388;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a:t>
            </a:r>
            <a:r>
              <a:rPr lang="en-US" sz="2200">
                <a:solidFill>
                  <a:srgbClr val="292929"/>
                </a:solidFill>
                <a:latin typeface="Arial"/>
                <a:ea typeface="Arial"/>
                <a:cs typeface="Arial"/>
                <a:sym typeface="Arial"/>
              </a:rPr>
              <a:t>ailed landing_outcomes in drone ship, their booster versions, and launch site names for in year 201</a:t>
            </a:r>
            <a:r>
              <a:rPr lang="en-US" sz="2200">
                <a:solidFill>
                  <a:srgbClr val="292929"/>
                </a:solidFill>
              </a:rPr>
              <a:t>5:</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rPr lang="en-US" sz="2200" u="sng">
                <a:solidFill>
                  <a:srgbClr val="292929"/>
                </a:solidFill>
              </a:rPr>
              <a:t>Month	Landing_Outcome		Booster_Version	Launch_Site</a:t>
            </a:r>
            <a:endParaRPr sz="2200" u="sng">
              <a:solidFill>
                <a:srgbClr val="292929"/>
              </a:solidFill>
            </a:endParaRPr>
          </a:p>
          <a:p>
            <a:pPr indent="0" lvl="0" marL="0" marR="0" rtl="0" algn="l">
              <a:lnSpc>
                <a:spcPct val="100000"/>
              </a:lnSpc>
              <a:spcBef>
                <a:spcPts val="0"/>
              </a:spcBef>
              <a:spcAft>
                <a:spcPts val="0"/>
              </a:spcAft>
              <a:buNone/>
            </a:pPr>
            <a:r>
              <a:rPr lang="en-US" sz="2200">
                <a:solidFill>
                  <a:srgbClr val="292929"/>
                </a:solidFill>
              </a:rPr>
              <a:t>04		Failure (drone ship)	F9 v1.1 B1015		CCAFS LC-40</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10		Failure (drone ship)	F9 v1.1 B1012		CCAFS LC-40</a:t>
            </a:r>
            <a:endParaRPr sz="2200">
              <a:solidFill>
                <a:srgbClr val="292929"/>
              </a:solidFill>
            </a:endParaRPr>
          </a:p>
        </p:txBody>
      </p:sp>
      <p:sp>
        <p:nvSpPr>
          <p:cNvPr id="395" name="Google Shape;39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33"/>
          <p:cNvSpPr txBox="1"/>
          <p:nvPr>
            <p:ph idx="1" type="body"/>
          </p:nvPr>
        </p:nvSpPr>
        <p:spPr>
          <a:xfrm>
            <a:off x="770000" y="1359251"/>
            <a:ext cx="9745500" cy="48177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Landing_Outcome			count(Landing_Outcome)</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Controlled (ocean)			3</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Failure (drone ship)			5</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Failure (parachute)			1</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No attempt					10</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Precluded (drone ship)		1</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Success (drone ship)			5</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Success (ground pad)			5</a:t>
            </a:r>
            <a:endParaRPr sz="1800">
              <a:solidFill>
                <a:srgbClr val="292929"/>
              </a:solidFill>
            </a:endParaRPr>
          </a:p>
          <a:p>
            <a:pPr indent="0" lvl="0" marL="1828800" marR="0" rtl="0" algn="l">
              <a:lnSpc>
                <a:spcPct val="100000"/>
              </a:lnSpc>
              <a:spcBef>
                <a:spcPts val="1400"/>
              </a:spcBef>
              <a:spcAft>
                <a:spcPts val="0"/>
              </a:spcAft>
              <a:buClr>
                <a:schemeClr val="dk1"/>
              </a:buClr>
              <a:buSzPts val="1100"/>
              <a:buFont typeface="Arial"/>
              <a:buNone/>
            </a:pPr>
            <a:r>
              <a:rPr lang="en-US" sz="1800">
                <a:solidFill>
                  <a:srgbClr val="292929"/>
                </a:solidFill>
              </a:rPr>
              <a:t>Uncontrolled (ocean)			2</a:t>
            </a:r>
            <a:endParaRPr sz="18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402" name="Google Shape;402;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map</a:t>
            </a:r>
            <a:endParaRPr/>
          </a:p>
        </p:txBody>
      </p:sp>
      <p:pic>
        <p:nvPicPr>
          <p:cNvPr id="414" name="Google Shape;414;p35"/>
          <p:cNvPicPr preferRelativeResize="0"/>
          <p:nvPr/>
        </p:nvPicPr>
        <p:blipFill>
          <a:blip r:embed="rId4">
            <a:alphaModFix/>
          </a:blip>
          <a:stretch>
            <a:fillRect/>
          </a:stretch>
        </p:blipFill>
        <p:spPr>
          <a:xfrm>
            <a:off x="904063" y="1651974"/>
            <a:ext cx="9477375" cy="2181225"/>
          </a:xfrm>
          <a:prstGeom prst="rect">
            <a:avLst/>
          </a:prstGeom>
          <a:noFill/>
          <a:ln>
            <a:noFill/>
          </a:ln>
        </p:spPr>
      </p:pic>
      <p:sp>
        <p:nvSpPr>
          <p:cNvPr id="415" name="Google Shape;415;p35"/>
          <p:cNvSpPr txBox="1"/>
          <p:nvPr>
            <p:ph idx="1" type="body"/>
          </p:nvPr>
        </p:nvSpPr>
        <p:spPr>
          <a:xfrm>
            <a:off x="770000" y="3995600"/>
            <a:ext cx="9745500" cy="218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 sites are located at Vandenberg Space Force Base in California and Cape Canaveral in Florida</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Sites are located near coastlines, away from densely populated areas and in the southern region of USA </a:t>
            </a:r>
            <a:r>
              <a:rPr lang="en-US" sz="2200">
                <a:solidFill>
                  <a:srgbClr val="292929"/>
                </a:solidFill>
              </a:rPr>
              <a:t>because</a:t>
            </a:r>
            <a:r>
              <a:rPr lang="en-US" sz="2200">
                <a:solidFill>
                  <a:srgbClr val="292929"/>
                </a:solidFill>
              </a:rPr>
              <a:t> it’s more efficient to launch rockets as near equator as possible</a:t>
            </a:r>
            <a:endParaRPr sz="2200">
              <a:solidFill>
                <a:srgbClr val="29292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1" name="Google Shape;421;p36"/>
          <p:cNvSpPr txBox="1"/>
          <p:nvPr>
            <p:ph idx="1" type="body"/>
          </p:nvPr>
        </p:nvSpPr>
        <p:spPr>
          <a:xfrm>
            <a:off x="770000" y="5200125"/>
            <a:ext cx="9745500" cy="12270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Red markers indicates failed launches while green successful for each site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Value inside cluster indicates number of launch attempts from particular site</a:t>
            </a:r>
            <a:endParaRPr sz="2200">
              <a:solidFill>
                <a:srgbClr val="292929"/>
              </a:solidFill>
            </a:endParaRPr>
          </a:p>
        </p:txBody>
      </p:sp>
      <p:sp>
        <p:nvSpPr>
          <p:cNvPr id="422" name="Google Shape;42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Mission outcome</a:t>
            </a:r>
            <a:endParaRPr/>
          </a:p>
        </p:txBody>
      </p:sp>
      <p:pic>
        <p:nvPicPr>
          <p:cNvPr id="423" name="Google Shape;423;p36"/>
          <p:cNvPicPr preferRelativeResize="0"/>
          <p:nvPr/>
        </p:nvPicPr>
        <p:blipFill>
          <a:blip r:embed="rId4">
            <a:alphaModFix/>
          </a:blip>
          <a:stretch>
            <a:fillRect/>
          </a:stretch>
        </p:blipFill>
        <p:spPr>
          <a:xfrm>
            <a:off x="2626388" y="1443975"/>
            <a:ext cx="6802825" cy="365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37"/>
          <p:cNvSpPr txBox="1"/>
          <p:nvPr>
            <p:ph idx="1" type="body"/>
          </p:nvPr>
        </p:nvSpPr>
        <p:spPr>
          <a:xfrm>
            <a:off x="769999" y="1690700"/>
            <a:ext cx="6808800" cy="4314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Map represents distance to nearest coastline, railway, highway and city from CCAFS LC-40 launch site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Blue line represents the distance between launch site and proximity</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Marker at the end of blue line gives information about the distance in km</a:t>
            </a:r>
            <a:endParaRPr sz="2200">
              <a:solidFill>
                <a:srgbClr val="292929"/>
              </a:solidFill>
              <a:latin typeface="Arial"/>
              <a:ea typeface="Arial"/>
              <a:cs typeface="Arial"/>
              <a:sym typeface="Arial"/>
            </a:endParaRPr>
          </a:p>
        </p:txBody>
      </p:sp>
      <p:sp>
        <p:nvSpPr>
          <p:cNvPr id="430" name="Google Shape;43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proximities</a:t>
            </a:r>
            <a:endParaRPr/>
          </a:p>
        </p:txBody>
      </p:sp>
      <p:pic>
        <p:nvPicPr>
          <p:cNvPr id="431" name="Google Shape;431;p37"/>
          <p:cNvPicPr preferRelativeResize="0"/>
          <p:nvPr/>
        </p:nvPicPr>
        <p:blipFill>
          <a:blip r:embed="rId4">
            <a:alphaModFix/>
          </a:blip>
          <a:stretch>
            <a:fillRect/>
          </a:stretch>
        </p:blipFill>
        <p:spPr>
          <a:xfrm>
            <a:off x="7928950" y="1332775"/>
            <a:ext cx="3091225" cy="5325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2" name="Google Shape;442;p39"/>
          <p:cNvSpPr txBox="1"/>
          <p:nvPr>
            <p:ph idx="1" type="body"/>
          </p:nvPr>
        </p:nvSpPr>
        <p:spPr>
          <a:xfrm>
            <a:off x="770000" y="5313390"/>
            <a:ext cx="9745500" cy="863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Most launches were taken from CCAFS LC-40</a:t>
            </a:r>
            <a:endParaRPr sz="2200">
              <a:solidFill>
                <a:srgbClr val="292929"/>
              </a:solidFill>
              <a:latin typeface="Arial"/>
              <a:ea typeface="Arial"/>
              <a:cs typeface="Arial"/>
              <a:sym typeface="Arial"/>
            </a:endParaRPr>
          </a:p>
        </p:txBody>
      </p:sp>
      <p:sp>
        <p:nvSpPr>
          <p:cNvPr id="443" name="Google Shape;443;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success count for all sites</a:t>
            </a:r>
            <a:endParaRPr/>
          </a:p>
        </p:txBody>
      </p:sp>
      <p:pic>
        <p:nvPicPr>
          <p:cNvPr id="444" name="Google Shape;444;p39"/>
          <p:cNvPicPr preferRelativeResize="0"/>
          <p:nvPr/>
        </p:nvPicPr>
        <p:blipFill>
          <a:blip r:embed="rId4">
            <a:alphaModFix/>
          </a:blip>
          <a:stretch>
            <a:fillRect/>
          </a:stretch>
        </p:blipFill>
        <p:spPr>
          <a:xfrm>
            <a:off x="152400" y="1975974"/>
            <a:ext cx="11887202" cy="29060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421026"/>
            <a:ext cx="10629900" cy="46047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2200">
                <a:solidFill>
                  <a:srgbClr val="292929"/>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sz="2200">
              <a:solidFill>
                <a:srgbClr val="292929"/>
              </a:solidFill>
            </a:endParaRPr>
          </a:p>
          <a:p>
            <a:pPr indent="0" lvl="0" marL="0" marR="0" rtl="0" algn="l">
              <a:lnSpc>
                <a:spcPct val="90000"/>
              </a:lnSpc>
              <a:spcBef>
                <a:spcPts val="1400"/>
              </a:spcBef>
              <a:spcAft>
                <a:spcPts val="0"/>
              </a:spcAft>
              <a:buNone/>
            </a:pPr>
            <a:r>
              <a:t/>
            </a:r>
            <a:endParaRPr sz="2200">
              <a:solidFill>
                <a:srgbClr val="292929"/>
              </a:solidFill>
            </a:endParaRPr>
          </a:p>
          <a:p>
            <a:pPr indent="0" lvl="0" marL="0" marR="0" rtl="0" algn="l">
              <a:lnSpc>
                <a:spcPct val="150000"/>
              </a:lnSpc>
              <a:spcBef>
                <a:spcPts val="1400"/>
              </a:spcBef>
              <a:spcAft>
                <a:spcPts val="0"/>
              </a:spcAft>
              <a:buNone/>
            </a:pPr>
            <a:r>
              <a:rPr lang="en-US" sz="2200">
                <a:solidFill>
                  <a:srgbClr val="292929"/>
                </a:solidFill>
              </a:rPr>
              <a:t>The question we will try to answer is </a:t>
            </a:r>
            <a:r>
              <a:rPr lang="en-US" sz="2200">
                <a:solidFill>
                  <a:srgbClr val="292929"/>
                </a:solidFill>
              </a:rPr>
              <a:t>whether </a:t>
            </a:r>
            <a:r>
              <a:rPr lang="en-US" sz="2200">
                <a:solidFill>
                  <a:srgbClr val="292929"/>
                </a:solidFill>
              </a:rPr>
              <a:t>the Falcon 9 first stage will land successfully. We will also take a close look at the correlation between several factors like orbit destination, booster type, payload mass and more.</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40"/>
          <p:cNvSpPr txBox="1"/>
          <p:nvPr>
            <p:ph idx="1" type="body"/>
          </p:nvPr>
        </p:nvSpPr>
        <p:spPr>
          <a:xfrm>
            <a:off x="734025" y="5628022"/>
            <a:ext cx="10551600" cy="549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Site with the highest launch success ratio is CCAFS SLC-40.</a:t>
            </a:r>
            <a:endParaRPr sz="2800">
              <a:solidFill>
                <a:schemeClr val="dk1"/>
              </a:solidFill>
              <a:latin typeface="Calibri"/>
              <a:ea typeface="Calibri"/>
              <a:cs typeface="Calibri"/>
              <a:sym typeface="Calibri"/>
            </a:endParaRPr>
          </a:p>
        </p:txBody>
      </p:sp>
      <p:sp>
        <p:nvSpPr>
          <p:cNvPr id="451" name="Google Shape;451;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site with highest launch success ratio</a:t>
            </a:r>
            <a:endParaRPr/>
          </a:p>
        </p:txBody>
      </p:sp>
      <p:pic>
        <p:nvPicPr>
          <p:cNvPr id="452" name="Google Shape;452;p40"/>
          <p:cNvPicPr preferRelativeResize="0"/>
          <p:nvPr/>
        </p:nvPicPr>
        <p:blipFill>
          <a:blip r:embed="rId4">
            <a:alphaModFix/>
          </a:blip>
          <a:stretch>
            <a:fillRect/>
          </a:stretch>
        </p:blipFill>
        <p:spPr>
          <a:xfrm>
            <a:off x="152400" y="1679774"/>
            <a:ext cx="11887200" cy="34984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41"/>
          <p:cNvSpPr txBox="1"/>
          <p:nvPr>
            <p:ph idx="1" type="body"/>
          </p:nvPr>
        </p:nvSpPr>
        <p:spPr>
          <a:xfrm>
            <a:off x="770000" y="5570840"/>
            <a:ext cx="10414800" cy="606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Highest ratio of successful mission is for payload between 3 000 and 4 000 kg.</a:t>
            </a:r>
            <a:endParaRPr sz="2200">
              <a:solidFill>
                <a:srgbClr val="292929"/>
              </a:solidFill>
              <a:latin typeface="Arial"/>
              <a:ea typeface="Arial"/>
              <a:cs typeface="Arial"/>
              <a:sym typeface="Arial"/>
            </a:endParaRPr>
          </a:p>
        </p:txBody>
      </p:sp>
      <p:sp>
        <p:nvSpPr>
          <p:cNvPr id="459" name="Google Shape;459;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Payload vs. Launch Outcome scatter plot for all sites</a:t>
            </a:r>
            <a:endParaRPr/>
          </a:p>
        </p:txBody>
      </p:sp>
      <p:pic>
        <p:nvPicPr>
          <p:cNvPr id="460" name="Google Shape;460;p41"/>
          <p:cNvPicPr preferRelativeResize="0"/>
          <p:nvPr/>
        </p:nvPicPr>
        <p:blipFill>
          <a:blip r:embed="rId4">
            <a:alphaModFix/>
          </a:blip>
          <a:stretch>
            <a:fillRect/>
          </a:stretch>
        </p:blipFill>
        <p:spPr>
          <a:xfrm>
            <a:off x="152400" y="1854687"/>
            <a:ext cx="11887199" cy="31486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Linear regression, SVM and KNN has the same score equal to 0.94</a:t>
            </a:r>
            <a:endParaRPr/>
          </a:p>
        </p:txBody>
      </p:sp>
      <p:sp>
        <p:nvSpPr>
          <p:cNvPr id="472" name="Google Shape;472;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73" name="Google Shape;473;p43"/>
          <p:cNvPicPr preferRelativeResize="0"/>
          <p:nvPr/>
        </p:nvPicPr>
        <p:blipFill>
          <a:blip r:embed="rId4">
            <a:alphaModFix/>
          </a:blip>
          <a:stretch>
            <a:fillRect/>
          </a:stretch>
        </p:blipFill>
        <p:spPr>
          <a:xfrm>
            <a:off x="6095999" y="1412799"/>
            <a:ext cx="5391150" cy="411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9" name="Google Shape;479;p44"/>
          <p:cNvSpPr txBox="1"/>
          <p:nvPr>
            <p:ph idx="1" type="body"/>
          </p:nvPr>
        </p:nvSpPr>
        <p:spPr>
          <a:xfrm>
            <a:off x="770005" y="2057400"/>
            <a:ext cx="49245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Confusion matrix shows that only one prediction out of eighteen was wrong where the prediction was that rocket will land but in fact it didn’t.</a:t>
            </a:r>
            <a:endParaRPr/>
          </a:p>
        </p:txBody>
      </p:sp>
      <p:sp>
        <p:nvSpPr>
          <p:cNvPr id="480" name="Google Shape;480;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81" name="Google Shape;481;p44"/>
          <p:cNvPicPr preferRelativeResize="0"/>
          <p:nvPr/>
        </p:nvPicPr>
        <p:blipFill>
          <a:blip r:embed="rId4">
            <a:alphaModFix/>
          </a:blip>
          <a:stretch>
            <a:fillRect/>
          </a:stretch>
        </p:blipFill>
        <p:spPr>
          <a:xfrm>
            <a:off x="6096005" y="1389699"/>
            <a:ext cx="5048250" cy="4333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7" name="Google Shape;487;p45"/>
          <p:cNvSpPr txBox="1"/>
          <p:nvPr>
            <p:ph idx="1" type="body"/>
          </p:nvPr>
        </p:nvSpPr>
        <p:spPr>
          <a:xfrm>
            <a:off x="769992" y="1875050"/>
            <a:ext cx="10433400" cy="43512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success rate is increasing with time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with higher payload has higher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most frequently used site launch was CCAFS SLC 40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Site launch with highest mission success rate was KSC LC 39A</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ES-L1, GEO, HEO, SSO orbits has the highest mission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Most of recent flights were targeted to VLEO and ISS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Highest payloads were targeted to VLEO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Only one mission with payload higher than 10 000 kg was failed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Mission outcomes can be predicted with about 94% accuracy by several classification algorithms such as Linear Regression, SVM and KNN</a:t>
            </a:r>
            <a:endParaRPr sz="2200">
              <a:solidFill>
                <a:srgbClr val="292929"/>
              </a:solidFill>
            </a:endParaRPr>
          </a:p>
        </p:txBody>
      </p:sp>
      <p:sp>
        <p:nvSpPr>
          <p:cNvPr id="488" name="Google Shape;48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5" name="Google Shape;495;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All notebooks and CSV are </a:t>
            </a:r>
            <a:r>
              <a:rPr lang="en-US" sz="2200">
                <a:solidFill>
                  <a:srgbClr val="292929"/>
                </a:solidFill>
              </a:rPr>
              <a:t>available</a:t>
            </a:r>
            <a:r>
              <a:rPr lang="en-US" sz="2200">
                <a:solidFill>
                  <a:srgbClr val="292929"/>
                </a:solidFill>
              </a:rPr>
              <a:t> at: </a:t>
            </a:r>
            <a:r>
              <a:rPr lang="en-US" sz="2200" u="sng">
                <a:solidFill>
                  <a:schemeClr val="hlink"/>
                </a:solidFill>
                <a:hlinkClick r:id="rId4"/>
              </a:rPr>
              <a:t>https://github.com/ArturWyszomirski/Coursera/tree/main/Capstone</a:t>
            </a:r>
            <a:r>
              <a:rPr lang="en-US" sz="2200">
                <a:solidFill>
                  <a:srgbClr val="292929"/>
                </a:solidFill>
              </a:rPr>
              <a:t>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Maps are available at: </a:t>
            </a:r>
            <a:r>
              <a:rPr lang="en-US" sz="2200" u="sng">
                <a:solidFill>
                  <a:schemeClr val="hlink"/>
                </a:solidFill>
                <a:hlinkClick r:id="rId5"/>
              </a:rPr>
              <a:t>https://github.com/ArturWyszomirski/Coursera/blob/main/Capstone/Week_3/lab_jupyter_launch_site_location_solved.ipynb</a:t>
            </a:r>
            <a:r>
              <a:rPr lang="en-US" sz="2200">
                <a:solidFill>
                  <a:srgbClr val="292929"/>
                </a:solidFill>
              </a:rPr>
              <a:t>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Dashboards are available at: </a:t>
            </a:r>
            <a:r>
              <a:rPr lang="en-US" sz="2200" u="sng">
                <a:solidFill>
                  <a:schemeClr val="hlink"/>
                </a:solidFill>
                <a:hlinkClick r:id="rId6"/>
              </a:rPr>
              <a:t>https://github.com/ArturWyszomirski/Coursera/blob/main/Capstone/Week_3/spacex_dash_app.py</a:t>
            </a:r>
            <a:r>
              <a:rPr lang="en-US" sz="2200">
                <a:solidFill>
                  <a:srgbClr val="292929"/>
                </a:solidFill>
              </a:rPr>
              <a:t>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Machine learning including best models and their hyperparameters are </a:t>
            </a:r>
            <a:r>
              <a:rPr lang="en-US" sz="2200">
                <a:solidFill>
                  <a:srgbClr val="292929"/>
                </a:solidFill>
              </a:rPr>
              <a:t>available</a:t>
            </a:r>
            <a:r>
              <a:rPr lang="en-US" sz="2200">
                <a:solidFill>
                  <a:srgbClr val="292929"/>
                </a:solidFill>
              </a:rPr>
              <a:t> at: </a:t>
            </a:r>
            <a:r>
              <a:rPr lang="en-US" sz="2200" u="sng">
                <a:solidFill>
                  <a:schemeClr val="hlink"/>
                </a:solidFill>
                <a:hlinkClick r:id="rId7"/>
              </a:rPr>
              <a:t>https://github.com/ArturWyszomirski/Coursera/blob/main/Capstone/Week_4/SpaceX_Machine_Learning_Prediction_Part_5.jupyterlite_solved.ipynb</a:t>
            </a:r>
            <a:r>
              <a:rPr lang="en-US" sz="2200">
                <a:solidFill>
                  <a:srgbClr val="292929"/>
                </a:solidFill>
              </a:rPr>
              <a:t> </a:t>
            </a:r>
            <a:endParaRPr sz="2200">
              <a:solidFill>
                <a:srgbClr val="292929"/>
              </a:solidFill>
            </a:endParaRPr>
          </a:p>
        </p:txBody>
      </p:sp>
      <p:sp>
        <p:nvSpPr>
          <p:cNvPr id="496" name="Google Shape;496;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via SpaceX API and web scraping </a:t>
            </a:r>
            <a:r>
              <a:rPr lang="en-US" sz="7600">
                <a:solidFill>
                  <a:srgbClr val="757070"/>
                </a:solidFill>
              </a:rPr>
              <a:t>Wikipedia</a:t>
            </a:r>
            <a:r>
              <a:rPr lang="en-US" sz="7600">
                <a:solidFill>
                  <a:srgbClr val="757070"/>
                </a:solidFill>
              </a:rPr>
              <a:t> Falcon 9 page.</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subset to include only the most relevant data and cleaned from flights including multiple boosters and payloads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Preprocessed data was </a:t>
            </a:r>
            <a:r>
              <a:rPr lang="en-US" sz="7600">
                <a:solidFill>
                  <a:srgbClr val="757070"/>
                </a:solidFill>
              </a:rPr>
              <a:t>standardized and splitted to train and test set. The train set was used to find the best model and its hyperparameters and afterwards assessed on test set. Then the model was retrained on whole set to give best predictions.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Core data is available at </a:t>
            </a:r>
            <a:r>
              <a:rPr lang="en-US" sz="2200" u="sng">
                <a:solidFill>
                  <a:schemeClr val="hlink"/>
                </a:solidFill>
                <a:hlinkClick r:id="rId4"/>
              </a:rPr>
              <a:t>https://api.spacexdata.com/v4/launches/past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dataset was enriched with additional data from following URIs: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u="sng">
                <a:solidFill>
                  <a:schemeClr val="hlink"/>
                </a:solidFill>
                <a:hlinkClick r:id="rId5"/>
              </a:rPr>
              <a:t>https://api.spacexdata.com/v4/rockets/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u="sng">
                <a:solidFill>
                  <a:schemeClr val="hlink"/>
                </a:solidFill>
                <a:hlinkClick r:id="rId6"/>
              </a:rPr>
              <a:t>https://api.spacexdata.com/v4/launchpads/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u="sng">
                <a:solidFill>
                  <a:schemeClr val="hlink"/>
                </a:solidFill>
                <a:hlinkClick r:id="rId7"/>
              </a:rPr>
              <a:t>https://api.spacexdata.com/v4/payloads/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u="sng">
                <a:solidFill>
                  <a:schemeClr val="hlink"/>
                </a:solidFill>
                <a:hlinkClick r:id="rId8"/>
              </a:rPr>
              <a:t>https://api.spacexdata.com/v4/cores/</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Wikipedia page URL: </a:t>
            </a:r>
            <a:r>
              <a:rPr lang="en-US" sz="2200" u="sng">
                <a:solidFill>
                  <a:schemeClr val="hlink"/>
                </a:solidFill>
                <a:hlinkClick r:id="rId9"/>
              </a:rPr>
              <a:t>https://en.wikipedia.org/w/index.php?title=List_of_Falcon_9_and_Falcon_Heavy_launches&amp;oldid=1027686922</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770000" y="5707575"/>
            <a:ext cx="10515600" cy="6510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https://github.com/ArturWyszomirski/Coursera/blob/main/Capstone/Week_1/jupyter-labs-spacex-data-collection-api_solved.ipynb</a:t>
            </a:r>
            <a:endParaRPr sz="2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38" name="Google Shape;138;p8"/>
          <p:cNvGrpSpPr/>
          <p:nvPr/>
        </p:nvGrpSpPr>
        <p:grpSpPr>
          <a:xfrm>
            <a:off x="8339146" y="1757480"/>
            <a:ext cx="3472609" cy="3280318"/>
            <a:chOff x="6254516" y="1318143"/>
            <a:chExt cx="2604522" cy="2460300"/>
          </a:xfrm>
        </p:grpSpPr>
        <p:sp>
          <p:nvSpPr>
            <p:cNvPr id="139" name="Google Shape;139;p8"/>
            <p:cNvSpPr/>
            <p:nvPr/>
          </p:nvSpPr>
          <p:spPr>
            <a:xfrm rot="2700000">
              <a:off x="7239866" y="1053398"/>
              <a:ext cx="489601" cy="2989789"/>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307BF3"/>
                  </a:solidFill>
                  <a:latin typeface="Roboto"/>
                  <a:ea typeface="Roboto"/>
                  <a:cs typeface="Roboto"/>
                  <a:sym typeface="Roboto"/>
                </a:rPr>
                <a:t>5</a:t>
              </a:r>
              <a:endParaRPr b="1" sz="1200">
                <a:solidFill>
                  <a:srgbClr val="307BF3"/>
                </a:solidFill>
                <a:latin typeface="Roboto"/>
                <a:ea typeface="Roboto"/>
                <a:cs typeface="Roboto"/>
                <a:sym typeface="Roboto"/>
              </a:endParaRPr>
            </a:p>
          </p:txBody>
        </p:sp>
        <p:sp>
          <p:nvSpPr>
            <p:cNvPr id="141" name="Google Shape;141;p8"/>
            <p:cNvSpPr txBox="1"/>
            <p:nvPr/>
          </p:nvSpPr>
          <p:spPr>
            <a:xfrm rot="-2700000">
              <a:off x="6375763" y="2297099"/>
              <a:ext cx="2378424"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Export data to CSV file</a:t>
              </a:r>
              <a:endParaRPr b="1" sz="1500">
                <a:solidFill>
                  <a:srgbClr val="FFFFFF"/>
                </a:solidFill>
                <a:latin typeface="Roboto"/>
                <a:ea typeface="Roboto"/>
                <a:cs typeface="Roboto"/>
                <a:sym typeface="Roboto"/>
              </a:endParaRPr>
            </a:p>
          </p:txBody>
        </p:sp>
        <p:sp>
          <p:nvSpPr>
            <p:cNvPr id="142" name="Google Shape;142;p8"/>
            <p:cNvSpPr txBox="1"/>
            <p:nvPr/>
          </p:nvSpPr>
          <p:spPr>
            <a:xfrm rot="-2700000">
              <a:off x="678835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43" name="Google Shape;143;p8"/>
          <p:cNvGrpSpPr/>
          <p:nvPr/>
        </p:nvGrpSpPr>
        <p:grpSpPr>
          <a:xfrm>
            <a:off x="6348398" y="1757480"/>
            <a:ext cx="3472609" cy="3280318"/>
            <a:chOff x="4761418" y="1318143"/>
            <a:chExt cx="2604522" cy="2460300"/>
          </a:xfrm>
        </p:grpSpPr>
        <p:sp>
          <p:nvSpPr>
            <p:cNvPr id="144" name="Google Shape;144;p8"/>
            <p:cNvSpPr/>
            <p:nvPr/>
          </p:nvSpPr>
          <p:spPr>
            <a:xfrm rot="2700000">
              <a:off x="5746767" y="1053398"/>
              <a:ext cx="489601" cy="2989789"/>
            </a:xfrm>
            <a:prstGeom prst="roundRect">
              <a:avLst>
                <a:gd fmla="val 50000" name="adj"/>
              </a:avLst>
            </a:prstGeom>
            <a:solidFill>
              <a:srgbClr val="0E65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E65F0"/>
                  </a:solidFill>
                  <a:latin typeface="Roboto"/>
                  <a:ea typeface="Roboto"/>
                  <a:cs typeface="Roboto"/>
                  <a:sym typeface="Roboto"/>
                </a:rPr>
                <a:t>4</a:t>
              </a:r>
              <a:endParaRPr b="1" sz="1200">
                <a:solidFill>
                  <a:srgbClr val="0E65F0"/>
                </a:solidFill>
                <a:latin typeface="Roboto"/>
                <a:ea typeface="Roboto"/>
                <a:cs typeface="Roboto"/>
                <a:sym typeface="Roboto"/>
              </a:endParaRPr>
            </a:p>
          </p:txBody>
        </p:sp>
        <p:sp>
          <p:nvSpPr>
            <p:cNvPr id="146" name="Google Shape;146;p8"/>
            <p:cNvSpPr txBox="1"/>
            <p:nvPr/>
          </p:nvSpPr>
          <p:spPr>
            <a:xfrm rot="-2700000">
              <a:off x="48964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Clean dataset</a:t>
              </a:r>
              <a:endParaRPr b="1" sz="1500">
                <a:solidFill>
                  <a:srgbClr val="FFFFFF"/>
                </a:solidFill>
                <a:latin typeface="Roboto"/>
                <a:ea typeface="Roboto"/>
                <a:cs typeface="Roboto"/>
                <a:sym typeface="Roboto"/>
              </a:endParaRPr>
            </a:p>
          </p:txBody>
        </p:sp>
        <p:sp>
          <p:nvSpPr>
            <p:cNvPr id="147" name="Google Shape;147;p8"/>
            <p:cNvSpPr txBox="1"/>
            <p:nvPr/>
          </p:nvSpPr>
          <p:spPr>
            <a:xfrm rot="-2700000">
              <a:off x="5295260"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48" name="Google Shape;148;p8"/>
          <p:cNvGrpSpPr/>
          <p:nvPr/>
        </p:nvGrpSpPr>
        <p:grpSpPr>
          <a:xfrm>
            <a:off x="4359559" y="1757480"/>
            <a:ext cx="3472609" cy="3280318"/>
            <a:chOff x="3269751" y="1318143"/>
            <a:chExt cx="2604522" cy="2460300"/>
          </a:xfrm>
        </p:grpSpPr>
        <p:sp>
          <p:nvSpPr>
            <p:cNvPr id="149" name="Google Shape;149;p8"/>
            <p:cNvSpPr/>
            <p:nvPr/>
          </p:nvSpPr>
          <p:spPr>
            <a:xfrm rot="2700000">
              <a:off x="4255100" y="1053398"/>
              <a:ext cx="489601" cy="2989789"/>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D5DDF"/>
                  </a:solidFill>
                  <a:latin typeface="Roboto"/>
                  <a:ea typeface="Roboto"/>
                  <a:cs typeface="Roboto"/>
                  <a:sym typeface="Roboto"/>
                </a:rPr>
                <a:t>3</a:t>
              </a:r>
              <a:endParaRPr b="1" sz="1200">
                <a:solidFill>
                  <a:srgbClr val="0D5DDF"/>
                </a:solidFill>
                <a:latin typeface="Roboto"/>
                <a:ea typeface="Roboto"/>
                <a:cs typeface="Roboto"/>
                <a:sym typeface="Roboto"/>
              </a:endParaRPr>
            </a:p>
          </p:txBody>
        </p:sp>
        <p:sp>
          <p:nvSpPr>
            <p:cNvPr id="151" name="Google Shape;151;p8"/>
            <p:cNvSpPr txBox="1"/>
            <p:nvPr/>
          </p:nvSpPr>
          <p:spPr>
            <a:xfrm rot="-2700000">
              <a:off x="34047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Filter data for Falcon 9 launches</a:t>
              </a:r>
              <a:endParaRPr b="1" sz="1500">
                <a:solidFill>
                  <a:srgbClr val="FFFFFF"/>
                </a:solidFill>
                <a:latin typeface="Roboto"/>
                <a:ea typeface="Roboto"/>
                <a:cs typeface="Roboto"/>
                <a:sym typeface="Roboto"/>
              </a:endParaRPr>
            </a:p>
          </p:txBody>
        </p:sp>
        <p:sp>
          <p:nvSpPr>
            <p:cNvPr id="152" name="Google Shape;152;p8"/>
            <p:cNvSpPr txBox="1"/>
            <p:nvPr/>
          </p:nvSpPr>
          <p:spPr>
            <a:xfrm rot="-2700000">
              <a:off x="3803593"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53" name="Google Shape;153;p8"/>
          <p:cNvGrpSpPr/>
          <p:nvPr/>
        </p:nvGrpSpPr>
        <p:grpSpPr>
          <a:xfrm>
            <a:off x="2368775" y="1757480"/>
            <a:ext cx="3472609" cy="3280318"/>
            <a:chOff x="1776626" y="1318143"/>
            <a:chExt cx="2604522" cy="2460300"/>
          </a:xfrm>
        </p:grpSpPr>
        <p:grpSp>
          <p:nvGrpSpPr>
            <p:cNvPr id="154" name="Google Shape;154;p8"/>
            <p:cNvGrpSpPr/>
            <p:nvPr/>
          </p:nvGrpSpPr>
          <p:grpSpPr>
            <a:xfrm>
              <a:off x="1776626" y="1318143"/>
              <a:ext cx="2604522" cy="2460300"/>
              <a:chOff x="1776626" y="1318143"/>
              <a:chExt cx="2604522" cy="2460300"/>
            </a:xfrm>
          </p:grpSpPr>
          <p:sp>
            <p:nvSpPr>
              <p:cNvPr id="155" name="Google Shape;155;p8"/>
              <p:cNvSpPr/>
              <p:nvPr/>
            </p:nvSpPr>
            <p:spPr>
              <a:xfrm rot="2700000">
                <a:off x="2761975" y="1053398"/>
                <a:ext cx="489601" cy="2989789"/>
              </a:xfrm>
              <a:prstGeom prst="roundRect">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8"/>
              <p:cNvSpPr txBox="1"/>
              <p:nvPr/>
            </p:nvSpPr>
            <p:spPr>
              <a:xfrm rot="-2700000">
                <a:off x="1899549" y="2297849"/>
                <a:ext cx="2376303"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Enrich dataset with detailed data</a:t>
                </a:r>
                <a:endParaRPr b="1" sz="1500">
                  <a:solidFill>
                    <a:srgbClr val="FFFFFF"/>
                  </a:solidFill>
                  <a:latin typeface="Roboto"/>
                  <a:ea typeface="Roboto"/>
                  <a:cs typeface="Roboto"/>
                  <a:sym typeface="Roboto"/>
                </a:endParaRPr>
              </a:p>
            </p:txBody>
          </p:sp>
          <p:sp>
            <p:nvSpPr>
              <p:cNvPr id="157" name="Google Shape;157;p8"/>
              <p:cNvSpPr txBox="1"/>
              <p:nvPr/>
            </p:nvSpPr>
            <p:spPr>
              <a:xfrm rot="-2700000">
                <a:off x="231046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
          <p:nvSpPr>
            <p:cNvPr id="158" name="Google Shape;158;p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C58D3"/>
                  </a:solidFill>
                  <a:latin typeface="Roboto"/>
                  <a:ea typeface="Roboto"/>
                  <a:cs typeface="Roboto"/>
                  <a:sym typeface="Roboto"/>
                </a:rPr>
                <a:t>2</a:t>
              </a:r>
              <a:endParaRPr b="1" sz="1200">
                <a:solidFill>
                  <a:srgbClr val="0C58D3"/>
                </a:solidFill>
                <a:latin typeface="Roboto"/>
                <a:ea typeface="Roboto"/>
                <a:cs typeface="Roboto"/>
                <a:sym typeface="Roboto"/>
              </a:endParaRPr>
            </a:p>
          </p:txBody>
        </p:sp>
      </p:grpSp>
      <p:grpSp>
        <p:nvGrpSpPr>
          <p:cNvPr id="159" name="Google Shape;159;p8"/>
          <p:cNvGrpSpPr/>
          <p:nvPr/>
        </p:nvGrpSpPr>
        <p:grpSpPr>
          <a:xfrm>
            <a:off x="379936" y="1757480"/>
            <a:ext cx="3472609" cy="3280318"/>
            <a:chOff x="284959" y="1318143"/>
            <a:chExt cx="2604522" cy="2460300"/>
          </a:xfrm>
        </p:grpSpPr>
        <p:sp>
          <p:nvSpPr>
            <p:cNvPr id="160" name="Google Shape;160;p8"/>
            <p:cNvSpPr/>
            <p:nvPr/>
          </p:nvSpPr>
          <p:spPr>
            <a:xfrm rot="2700000">
              <a:off x="1270309" y="1053398"/>
              <a:ext cx="489601" cy="2989789"/>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62" name="Google Shape;162;p8"/>
            <p:cNvSpPr txBox="1"/>
            <p:nvPr/>
          </p:nvSpPr>
          <p:spPr>
            <a:xfrm rot="-2700000">
              <a:off x="414317" y="2300549"/>
              <a:ext cx="2368666"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Request core data from API</a:t>
              </a:r>
              <a:endParaRPr b="1" sz="1500">
                <a:solidFill>
                  <a:srgbClr val="FFFFFF"/>
                </a:solidFill>
                <a:latin typeface="Roboto"/>
                <a:ea typeface="Roboto"/>
                <a:cs typeface="Roboto"/>
                <a:sym typeface="Roboto"/>
              </a:endParaRPr>
            </a:p>
          </p:txBody>
        </p:sp>
        <p:sp>
          <p:nvSpPr>
            <p:cNvPr id="163" name="Google Shape;163;p8"/>
            <p:cNvSpPr txBox="1"/>
            <p:nvPr/>
          </p:nvSpPr>
          <p:spPr>
            <a:xfrm rot="-2700000">
              <a:off x="818801"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70" name="Google Shape;170;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71" name="Google Shape;171;p9"/>
          <p:cNvSpPr txBox="1"/>
          <p:nvPr>
            <p:ph idx="1" type="body"/>
          </p:nvPr>
        </p:nvSpPr>
        <p:spPr>
          <a:xfrm>
            <a:off x="770000" y="5707575"/>
            <a:ext cx="10515600" cy="651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200" u="sng">
                <a:solidFill>
                  <a:schemeClr val="hlink"/>
                </a:solidFill>
                <a:hlinkClick r:id="rId4"/>
              </a:rPr>
              <a:t>https://github.com/ArturWyszomirski/Coursera/blob/main/Capstone/Week_1/jupyter-labs-webscraping_partialy_solved.ipynb</a:t>
            </a:r>
            <a:r>
              <a:rPr lang="en-US" sz="2200">
                <a:solidFill>
                  <a:schemeClr val="dk1"/>
                </a:solidFill>
              </a:rPr>
              <a:t> </a:t>
            </a:r>
            <a:endParaRPr sz="2200">
              <a:solidFill>
                <a:schemeClr val="dk1"/>
              </a:solidFill>
            </a:endParaRPr>
          </a:p>
        </p:txBody>
      </p:sp>
      <p:grpSp>
        <p:nvGrpSpPr>
          <p:cNvPr id="172" name="Google Shape;172;p9"/>
          <p:cNvGrpSpPr/>
          <p:nvPr/>
        </p:nvGrpSpPr>
        <p:grpSpPr>
          <a:xfrm>
            <a:off x="8339146" y="1757480"/>
            <a:ext cx="3472609" cy="3280318"/>
            <a:chOff x="6254516" y="1318143"/>
            <a:chExt cx="2604522" cy="2460300"/>
          </a:xfrm>
        </p:grpSpPr>
        <p:sp>
          <p:nvSpPr>
            <p:cNvPr id="173" name="Google Shape;173;p9"/>
            <p:cNvSpPr/>
            <p:nvPr/>
          </p:nvSpPr>
          <p:spPr>
            <a:xfrm rot="2700000">
              <a:off x="7239866" y="1053398"/>
              <a:ext cx="489601" cy="2989789"/>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307BF3"/>
                  </a:solidFill>
                  <a:latin typeface="Roboto"/>
                  <a:ea typeface="Roboto"/>
                  <a:cs typeface="Roboto"/>
                  <a:sym typeface="Roboto"/>
                </a:rPr>
                <a:t>5</a:t>
              </a:r>
              <a:endParaRPr b="1" sz="1200">
                <a:solidFill>
                  <a:srgbClr val="307BF3"/>
                </a:solidFill>
                <a:latin typeface="Roboto"/>
                <a:ea typeface="Roboto"/>
                <a:cs typeface="Roboto"/>
                <a:sym typeface="Roboto"/>
              </a:endParaRPr>
            </a:p>
          </p:txBody>
        </p:sp>
        <p:sp>
          <p:nvSpPr>
            <p:cNvPr id="175" name="Google Shape;175;p9"/>
            <p:cNvSpPr txBox="1"/>
            <p:nvPr/>
          </p:nvSpPr>
          <p:spPr>
            <a:xfrm rot="-2700000">
              <a:off x="6375763" y="2297099"/>
              <a:ext cx="2378424"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Export data to CSV file</a:t>
              </a:r>
              <a:endParaRPr b="1" sz="1500">
                <a:solidFill>
                  <a:srgbClr val="FFFFFF"/>
                </a:solidFill>
                <a:latin typeface="Roboto"/>
                <a:ea typeface="Roboto"/>
                <a:cs typeface="Roboto"/>
                <a:sym typeface="Roboto"/>
              </a:endParaRPr>
            </a:p>
          </p:txBody>
        </p:sp>
        <p:sp>
          <p:nvSpPr>
            <p:cNvPr id="176" name="Google Shape;176;p9"/>
            <p:cNvSpPr txBox="1"/>
            <p:nvPr/>
          </p:nvSpPr>
          <p:spPr>
            <a:xfrm rot="-2700000">
              <a:off x="678835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77" name="Google Shape;177;p9"/>
          <p:cNvGrpSpPr/>
          <p:nvPr/>
        </p:nvGrpSpPr>
        <p:grpSpPr>
          <a:xfrm>
            <a:off x="6348398" y="1757480"/>
            <a:ext cx="3472609" cy="3280318"/>
            <a:chOff x="4761418" y="1318143"/>
            <a:chExt cx="2604522" cy="2460300"/>
          </a:xfrm>
        </p:grpSpPr>
        <p:sp>
          <p:nvSpPr>
            <p:cNvPr id="178" name="Google Shape;178;p9"/>
            <p:cNvSpPr/>
            <p:nvPr/>
          </p:nvSpPr>
          <p:spPr>
            <a:xfrm rot="2700000">
              <a:off x="5746767" y="1053398"/>
              <a:ext cx="489601" cy="2989789"/>
            </a:xfrm>
            <a:prstGeom prst="roundRect">
              <a:avLst>
                <a:gd fmla="val 50000" name="adj"/>
              </a:avLst>
            </a:prstGeom>
            <a:solidFill>
              <a:srgbClr val="0E65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E65F0"/>
                  </a:solidFill>
                  <a:latin typeface="Roboto"/>
                  <a:ea typeface="Roboto"/>
                  <a:cs typeface="Roboto"/>
                  <a:sym typeface="Roboto"/>
                </a:rPr>
                <a:t>4</a:t>
              </a:r>
              <a:endParaRPr b="1" sz="1200">
                <a:solidFill>
                  <a:srgbClr val="0E65F0"/>
                </a:solidFill>
                <a:latin typeface="Roboto"/>
                <a:ea typeface="Roboto"/>
                <a:cs typeface="Roboto"/>
                <a:sym typeface="Roboto"/>
              </a:endParaRPr>
            </a:p>
          </p:txBody>
        </p:sp>
        <p:sp>
          <p:nvSpPr>
            <p:cNvPr id="180" name="Google Shape;180;p9"/>
            <p:cNvSpPr txBox="1"/>
            <p:nvPr/>
          </p:nvSpPr>
          <p:spPr>
            <a:xfrm rot="-2700000">
              <a:off x="48964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chemeClr val="lt1"/>
                  </a:solidFill>
                  <a:latin typeface="Roboto"/>
                  <a:ea typeface="Roboto"/>
                  <a:cs typeface="Roboto"/>
                  <a:sym typeface="Roboto"/>
                </a:rPr>
                <a:t>Put data to a DataFrame</a:t>
              </a:r>
              <a:endParaRPr b="1" sz="1500">
                <a:solidFill>
                  <a:srgbClr val="FFFFFF"/>
                </a:solidFill>
                <a:latin typeface="Roboto"/>
                <a:ea typeface="Roboto"/>
                <a:cs typeface="Roboto"/>
                <a:sym typeface="Roboto"/>
              </a:endParaRPr>
            </a:p>
          </p:txBody>
        </p:sp>
        <p:sp>
          <p:nvSpPr>
            <p:cNvPr id="181" name="Google Shape;181;p9"/>
            <p:cNvSpPr txBox="1"/>
            <p:nvPr/>
          </p:nvSpPr>
          <p:spPr>
            <a:xfrm rot="-2700000">
              <a:off x="5295260"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82" name="Google Shape;182;p9"/>
          <p:cNvGrpSpPr/>
          <p:nvPr/>
        </p:nvGrpSpPr>
        <p:grpSpPr>
          <a:xfrm>
            <a:off x="4359559" y="1757480"/>
            <a:ext cx="3472609" cy="3280318"/>
            <a:chOff x="3269751" y="1318143"/>
            <a:chExt cx="2604522" cy="2460300"/>
          </a:xfrm>
        </p:grpSpPr>
        <p:sp>
          <p:nvSpPr>
            <p:cNvPr id="183" name="Google Shape;183;p9"/>
            <p:cNvSpPr/>
            <p:nvPr/>
          </p:nvSpPr>
          <p:spPr>
            <a:xfrm rot="2700000">
              <a:off x="4255100" y="1053398"/>
              <a:ext cx="489601" cy="2989789"/>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D5DDF"/>
                  </a:solidFill>
                  <a:latin typeface="Roboto"/>
                  <a:ea typeface="Roboto"/>
                  <a:cs typeface="Roboto"/>
                  <a:sym typeface="Roboto"/>
                </a:rPr>
                <a:t>3</a:t>
              </a:r>
              <a:endParaRPr b="1" sz="1200">
                <a:solidFill>
                  <a:srgbClr val="0D5DDF"/>
                </a:solidFill>
                <a:latin typeface="Roboto"/>
                <a:ea typeface="Roboto"/>
                <a:cs typeface="Roboto"/>
                <a:sym typeface="Roboto"/>
              </a:endParaRPr>
            </a:p>
          </p:txBody>
        </p:sp>
        <p:sp>
          <p:nvSpPr>
            <p:cNvPr id="185" name="Google Shape;185;p9"/>
            <p:cNvSpPr txBox="1"/>
            <p:nvPr/>
          </p:nvSpPr>
          <p:spPr>
            <a:xfrm rot="-2700000">
              <a:off x="34047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b="1" lang="en-US" sz="1500">
                  <a:solidFill>
                    <a:schemeClr val="lt1"/>
                  </a:solidFill>
                  <a:latin typeface="Roboto"/>
                  <a:ea typeface="Roboto"/>
                  <a:cs typeface="Roboto"/>
                  <a:sym typeface="Roboto"/>
                </a:rPr>
                <a:t>Clean dataset</a:t>
              </a:r>
              <a:endParaRPr b="1" sz="1500">
                <a:solidFill>
                  <a:srgbClr val="FFFFFF"/>
                </a:solidFill>
                <a:latin typeface="Roboto"/>
                <a:ea typeface="Roboto"/>
                <a:cs typeface="Roboto"/>
                <a:sym typeface="Roboto"/>
              </a:endParaRPr>
            </a:p>
          </p:txBody>
        </p:sp>
        <p:sp>
          <p:nvSpPr>
            <p:cNvPr id="186" name="Google Shape;186;p9"/>
            <p:cNvSpPr txBox="1"/>
            <p:nvPr/>
          </p:nvSpPr>
          <p:spPr>
            <a:xfrm rot="-2700000">
              <a:off x="3803593"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grpSp>
        <p:nvGrpSpPr>
          <p:cNvPr id="187" name="Google Shape;187;p9"/>
          <p:cNvGrpSpPr/>
          <p:nvPr/>
        </p:nvGrpSpPr>
        <p:grpSpPr>
          <a:xfrm>
            <a:off x="2368775" y="1757480"/>
            <a:ext cx="3472609" cy="3280318"/>
            <a:chOff x="1776626" y="1318143"/>
            <a:chExt cx="2604522" cy="2460300"/>
          </a:xfrm>
        </p:grpSpPr>
        <p:grpSp>
          <p:nvGrpSpPr>
            <p:cNvPr id="188" name="Google Shape;188;p9"/>
            <p:cNvGrpSpPr/>
            <p:nvPr/>
          </p:nvGrpSpPr>
          <p:grpSpPr>
            <a:xfrm>
              <a:off x="1776626" y="1318143"/>
              <a:ext cx="2604522" cy="2460300"/>
              <a:chOff x="1776626" y="1318143"/>
              <a:chExt cx="2604522" cy="2460300"/>
            </a:xfrm>
          </p:grpSpPr>
          <p:sp>
            <p:nvSpPr>
              <p:cNvPr id="189" name="Google Shape;189;p9"/>
              <p:cNvSpPr/>
              <p:nvPr/>
            </p:nvSpPr>
            <p:spPr>
              <a:xfrm rot="2700000">
                <a:off x="2761975" y="1053398"/>
                <a:ext cx="489601" cy="2989789"/>
              </a:xfrm>
              <a:prstGeom prst="roundRect">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9"/>
              <p:cNvSpPr txBox="1"/>
              <p:nvPr/>
            </p:nvSpPr>
            <p:spPr>
              <a:xfrm rot="-2700000">
                <a:off x="1899549" y="2297849"/>
                <a:ext cx="2376303"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Extract data from HTML table</a:t>
                </a:r>
                <a:endParaRPr b="1" sz="1500">
                  <a:solidFill>
                    <a:srgbClr val="FFFFFF"/>
                  </a:solidFill>
                  <a:latin typeface="Roboto"/>
                  <a:ea typeface="Roboto"/>
                  <a:cs typeface="Roboto"/>
                  <a:sym typeface="Roboto"/>
                </a:endParaRPr>
              </a:p>
            </p:txBody>
          </p:sp>
          <p:sp>
            <p:nvSpPr>
              <p:cNvPr id="191" name="Google Shape;191;p9"/>
              <p:cNvSpPr txBox="1"/>
              <p:nvPr/>
            </p:nvSpPr>
            <p:spPr>
              <a:xfrm rot="-2700000">
                <a:off x="231046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
          <p:nvSpPr>
            <p:cNvPr id="192" name="Google Shape;192;p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C58D3"/>
                  </a:solidFill>
                  <a:latin typeface="Roboto"/>
                  <a:ea typeface="Roboto"/>
                  <a:cs typeface="Roboto"/>
                  <a:sym typeface="Roboto"/>
                </a:rPr>
                <a:t>2</a:t>
              </a:r>
              <a:endParaRPr b="1" sz="1200">
                <a:solidFill>
                  <a:srgbClr val="0C58D3"/>
                </a:solidFill>
                <a:latin typeface="Roboto"/>
                <a:ea typeface="Roboto"/>
                <a:cs typeface="Roboto"/>
                <a:sym typeface="Roboto"/>
              </a:endParaRPr>
            </a:p>
          </p:txBody>
        </p:sp>
      </p:grpSp>
      <p:grpSp>
        <p:nvGrpSpPr>
          <p:cNvPr id="193" name="Google Shape;193;p9"/>
          <p:cNvGrpSpPr/>
          <p:nvPr/>
        </p:nvGrpSpPr>
        <p:grpSpPr>
          <a:xfrm>
            <a:off x="379936" y="1757480"/>
            <a:ext cx="3472609" cy="3280318"/>
            <a:chOff x="284959" y="1318143"/>
            <a:chExt cx="2604522" cy="2460300"/>
          </a:xfrm>
        </p:grpSpPr>
        <p:sp>
          <p:nvSpPr>
            <p:cNvPr id="194" name="Google Shape;194;p9"/>
            <p:cNvSpPr/>
            <p:nvPr/>
          </p:nvSpPr>
          <p:spPr>
            <a:xfrm rot="2700000">
              <a:off x="1270309" y="1053398"/>
              <a:ext cx="489601" cy="2989789"/>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96" name="Google Shape;196;p9"/>
            <p:cNvSpPr txBox="1"/>
            <p:nvPr/>
          </p:nvSpPr>
          <p:spPr>
            <a:xfrm rot="-2700000">
              <a:off x="414317" y="2300549"/>
              <a:ext cx="2368666"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Request the Falcon 9 Launch Wiki</a:t>
              </a:r>
              <a:endParaRPr b="1" sz="1500">
                <a:solidFill>
                  <a:srgbClr val="FFFFFF"/>
                </a:solidFill>
                <a:latin typeface="Roboto"/>
                <a:ea typeface="Roboto"/>
                <a:cs typeface="Roboto"/>
                <a:sym typeface="Roboto"/>
              </a:endParaRPr>
            </a:p>
          </p:txBody>
        </p:sp>
        <p:sp>
          <p:nvSpPr>
            <p:cNvPr id="197" name="Google Shape;197;p9"/>
            <p:cNvSpPr txBox="1"/>
            <p:nvPr/>
          </p:nvSpPr>
          <p:spPr>
            <a:xfrm rot="-2700000">
              <a:off x="818801"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